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Open Sans" panose="020B0606030504020204" pitchFamily="34" charset="0"/>
      <p:regular r:id="rId26"/>
    </p:embeddedFont>
    <p:embeddedFont>
      <p:font typeface="Open Sans Bold" panose="020B0806030504020204" charset="0"/>
      <p:regular r:id="rId27"/>
    </p:embeddedFont>
    <p:embeddedFont>
      <p:font typeface="Poppins" panose="00000500000000000000" pitchFamily="2" charset="0"/>
      <p:regular r:id="rId28"/>
    </p:embeddedFont>
    <p:embeddedFont>
      <p:font typeface="Poppins Bold" panose="00000800000000000000" charset="0"/>
      <p:regular r:id="rId29"/>
    </p:embeddedFont>
    <p:embeddedFont>
      <p:font typeface="Poppins Italics" panose="020B0604020202020204" charset="0"/>
      <p:regular r:id="rId30"/>
    </p:embeddedFont>
    <p:embeddedFont>
      <p:font typeface="Poppins Semi-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canva.com/design/DAGuEGm3Ffk/us8NnO-gnEc_33Z55-n2pA/ed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sv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4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8.png"/><Relationship Id="rId5" Type="http://schemas.openxmlformats.org/officeDocument/2006/relationships/image" Target="../media/image43.svg"/><Relationship Id="rId10" Type="http://schemas.openxmlformats.org/officeDocument/2006/relationships/hyperlink" Target="https://www.projetoler.pt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8.png"/><Relationship Id="rId5" Type="http://schemas.openxmlformats.org/officeDocument/2006/relationships/image" Target="../media/image48.svg"/><Relationship Id="rId10" Type="http://schemas.openxmlformats.org/officeDocument/2006/relationships/image" Target="../media/image12.svg"/><Relationship Id="rId4" Type="http://schemas.openxmlformats.org/officeDocument/2006/relationships/image" Target="../media/image4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svg"/><Relationship Id="rId7" Type="http://schemas.openxmlformats.org/officeDocument/2006/relationships/image" Target="../media/image4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8.png"/><Relationship Id="rId5" Type="http://schemas.openxmlformats.org/officeDocument/2006/relationships/image" Target="../media/image56.svg"/><Relationship Id="rId10" Type="http://schemas.openxmlformats.org/officeDocument/2006/relationships/image" Target="../media/image29.png"/><Relationship Id="rId4" Type="http://schemas.openxmlformats.org/officeDocument/2006/relationships/image" Target="../media/image55.png"/><Relationship Id="rId9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0.svg"/><Relationship Id="rId5" Type="http://schemas.openxmlformats.org/officeDocument/2006/relationships/image" Target="../media/image48.svg"/><Relationship Id="rId10" Type="http://schemas.openxmlformats.org/officeDocument/2006/relationships/image" Target="../media/image59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svg"/><Relationship Id="rId7" Type="http://schemas.openxmlformats.org/officeDocument/2006/relationships/hyperlink" Target="https://www.rbe.mec.pt/np4/LER-fora-da-escola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hyperlink" Target="https://www.projetoler.pt/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4.sv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8.png"/><Relationship Id="rId4" Type="http://schemas.openxmlformats.org/officeDocument/2006/relationships/hyperlink" Target="https://www.rbe.mec.pt/np4/LER-fora-da-escola-espaco-dos-livros/" TargetMode="External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youtu.be/lDMLtEGTnMo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9.svg"/><Relationship Id="rId7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9.svg"/><Relationship Id="rId7" Type="http://schemas.openxmlformats.org/officeDocument/2006/relationships/image" Target="../media/image8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8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sv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6.sv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4.svg"/><Relationship Id="rId9" Type="http://schemas.openxmlformats.org/officeDocument/2006/relationships/image" Target="../media/image24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9.sv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8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9.sv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9.sv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5970" y="2815684"/>
            <a:ext cx="6383330" cy="6393878"/>
          </a:xfrm>
          <a:custGeom>
            <a:avLst/>
            <a:gdLst/>
            <a:ahLst/>
            <a:cxnLst/>
            <a:rect l="l" t="t" r="r" b="b"/>
            <a:pathLst>
              <a:path w="6383330" h="6393878">
                <a:moveTo>
                  <a:pt x="0" y="0"/>
                </a:moveTo>
                <a:lnTo>
                  <a:pt x="6383330" y="0"/>
                </a:lnTo>
                <a:lnTo>
                  <a:pt x="6383330" y="6393879"/>
                </a:lnTo>
                <a:lnTo>
                  <a:pt x="0" y="6393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99" r="-2404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 rot="8473615">
            <a:off x="9204680" y="3736306"/>
            <a:ext cx="666165" cy="1347025"/>
          </a:xfrm>
          <a:custGeom>
            <a:avLst/>
            <a:gdLst/>
            <a:ahLst/>
            <a:cxnLst/>
            <a:rect l="l" t="t" r="r" b="b"/>
            <a:pathLst>
              <a:path w="666165" h="1347025">
                <a:moveTo>
                  <a:pt x="0" y="0"/>
                </a:moveTo>
                <a:lnTo>
                  <a:pt x="666165" y="0"/>
                </a:lnTo>
                <a:lnTo>
                  <a:pt x="666165" y="1347026"/>
                </a:lnTo>
                <a:lnTo>
                  <a:pt x="0" y="134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536435" y="744594"/>
            <a:ext cx="11464747" cy="1031827"/>
          </a:xfrm>
          <a:custGeom>
            <a:avLst/>
            <a:gdLst/>
            <a:ahLst/>
            <a:cxnLst/>
            <a:rect l="l" t="t" r="r" b="b"/>
            <a:pathLst>
              <a:path w="11464747" h="1031827">
                <a:moveTo>
                  <a:pt x="0" y="0"/>
                </a:moveTo>
                <a:lnTo>
                  <a:pt x="11464747" y="0"/>
                </a:lnTo>
                <a:lnTo>
                  <a:pt x="11464747" y="1031827"/>
                </a:lnTo>
                <a:lnTo>
                  <a:pt x="0" y="1031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860051" y="4648679"/>
            <a:ext cx="8283949" cy="1929470"/>
          </a:xfrm>
          <a:custGeom>
            <a:avLst/>
            <a:gdLst/>
            <a:ahLst/>
            <a:cxnLst/>
            <a:rect l="l" t="t" r="r" b="b"/>
            <a:pathLst>
              <a:path w="8283949" h="1929470">
                <a:moveTo>
                  <a:pt x="0" y="0"/>
                </a:moveTo>
                <a:lnTo>
                  <a:pt x="8283949" y="0"/>
                </a:lnTo>
                <a:lnTo>
                  <a:pt x="8283949" y="1929470"/>
                </a:lnTo>
                <a:lnTo>
                  <a:pt x="0" y="1929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0875970" y="9220200"/>
            <a:ext cx="6383330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 tooltip="https://www.canva.com/design/DAGuEGm3Ffk/us8NnO-gnEc_33Z55-n2pA/edit"/>
              </a:rPr>
              <a:t>Imagem de FatCamera</a:t>
            </a: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9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 tooltip="https://www.canva.com/design/DAGuEGm3Ffk/us8NnO-gnEc_33Z55-n2pA/edit"/>
              </a:rPr>
              <a:t>Getty Images Signature</a:t>
            </a: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via https://www.canva.com/</a:t>
            </a:r>
          </a:p>
        </p:txBody>
      </p:sp>
      <p:sp>
        <p:nvSpPr>
          <p:cNvPr id="7" name="Freeform 7"/>
          <p:cNvSpPr/>
          <p:nvPr/>
        </p:nvSpPr>
        <p:spPr>
          <a:xfrm>
            <a:off x="536435" y="7961963"/>
            <a:ext cx="4467692" cy="837692"/>
          </a:xfrm>
          <a:custGeom>
            <a:avLst/>
            <a:gdLst/>
            <a:ahLst/>
            <a:cxnLst/>
            <a:rect l="l" t="t" r="r" b="b"/>
            <a:pathLst>
              <a:path w="4467692" h="837692">
                <a:moveTo>
                  <a:pt x="0" y="0"/>
                </a:moveTo>
                <a:lnTo>
                  <a:pt x="4467692" y="0"/>
                </a:lnTo>
                <a:lnTo>
                  <a:pt x="4467692" y="837692"/>
                </a:lnTo>
                <a:lnTo>
                  <a:pt x="0" y="83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TextBox 8"/>
          <p:cNvSpPr txBox="1"/>
          <p:nvPr/>
        </p:nvSpPr>
        <p:spPr>
          <a:xfrm>
            <a:off x="1028700" y="8036082"/>
            <a:ext cx="4463511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08/09/2025</a:t>
            </a:r>
          </a:p>
          <a:p>
            <a:pPr algn="l">
              <a:lnSpc>
                <a:spcPts val="4619"/>
              </a:lnSpc>
            </a:pPr>
            <a:endParaRPr lang="en-US" sz="32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4316154" y="-1151020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0" y="0"/>
                </a:lnTo>
                <a:lnTo>
                  <a:pt x="4489950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028700" y="8519471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470705" y="3985364"/>
            <a:ext cx="7828855" cy="4705641"/>
          </a:xfrm>
          <a:custGeom>
            <a:avLst/>
            <a:gdLst/>
            <a:ahLst/>
            <a:cxnLst/>
            <a:rect l="l" t="t" r="r" b="b"/>
            <a:pathLst>
              <a:path w="7828855" h="4705641">
                <a:moveTo>
                  <a:pt x="0" y="0"/>
                </a:moveTo>
                <a:lnTo>
                  <a:pt x="7828854" y="0"/>
                </a:lnTo>
                <a:lnTo>
                  <a:pt x="7828854" y="4705641"/>
                </a:lnTo>
                <a:lnTo>
                  <a:pt x="0" y="4705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1406823" y="3698240"/>
            <a:ext cx="2008182" cy="2008182"/>
          </a:xfrm>
          <a:custGeom>
            <a:avLst/>
            <a:gdLst/>
            <a:ahLst/>
            <a:cxnLst/>
            <a:rect l="l" t="t" r="r" b="b"/>
            <a:pathLst>
              <a:path w="2008182" h="2008182">
                <a:moveTo>
                  <a:pt x="0" y="0"/>
                </a:moveTo>
                <a:lnTo>
                  <a:pt x="2008182" y="0"/>
                </a:lnTo>
                <a:lnTo>
                  <a:pt x="2008182" y="2008182"/>
                </a:lnTo>
                <a:lnTo>
                  <a:pt x="0" y="2008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3108243" y="3698240"/>
            <a:ext cx="1899665" cy="1899665"/>
          </a:xfrm>
          <a:custGeom>
            <a:avLst/>
            <a:gdLst/>
            <a:ahLst/>
            <a:cxnLst/>
            <a:rect l="l" t="t" r="r" b="b"/>
            <a:pathLst>
              <a:path w="1899665" h="1899665">
                <a:moveTo>
                  <a:pt x="0" y="0"/>
                </a:moveTo>
                <a:lnTo>
                  <a:pt x="1899665" y="0"/>
                </a:lnTo>
                <a:lnTo>
                  <a:pt x="1899665" y="1899665"/>
                </a:lnTo>
                <a:lnTo>
                  <a:pt x="0" y="18996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1417629" y="2721947"/>
            <a:ext cx="14307036" cy="61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80"/>
              </a:lnSpc>
            </a:pPr>
            <a:r>
              <a:rPr lang="pt-PT" sz="3600" b="1" noProof="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leitura partilhada não é uma realidade para todos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73000" y="7485123"/>
            <a:ext cx="3886200" cy="291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pt-PT" sz="1700" noProof="0" dirty="0">
                <a:solidFill>
                  <a:srgbClr val="122B3C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pt-PT" sz="1700" noProof="0" dirty="0" err="1">
                <a:solidFill>
                  <a:srgbClr val="122B3C"/>
                </a:solidFill>
                <a:latin typeface="Poppins"/>
                <a:ea typeface="Poppins"/>
                <a:cs typeface="Poppins"/>
                <a:sym typeface="Poppins"/>
              </a:rPr>
              <a:t>Desmurget</a:t>
            </a:r>
            <a:r>
              <a:rPr lang="pt-PT" sz="1700" noProof="0" dirty="0">
                <a:solidFill>
                  <a:srgbClr val="122B3C"/>
                </a:solidFill>
                <a:latin typeface="Poppins"/>
                <a:ea typeface="Poppins"/>
                <a:cs typeface="Poppins"/>
                <a:sym typeface="Poppins"/>
              </a:rPr>
              <a:t>, M. (2024)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10870" y="5658797"/>
            <a:ext cx="5194745" cy="158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pt-PT" sz="2300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leitura partilhada é influenciada pelo género: rapazes têm menos ⅓ de probabilidade de desfrutar desta atividade.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535251" y="583851"/>
            <a:ext cx="2222972" cy="2138095"/>
          </a:xfrm>
          <a:custGeom>
            <a:avLst/>
            <a:gdLst/>
            <a:ahLst/>
            <a:cxnLst/>
            <a:rect l="l" t="t" r="r" b="b"/>
            <a:pathLst>
              <a:path w="2222972" h="2138095">
                <a:moveTo>
                  <a:pt x="0" y="0"/>
                </a:moveTo>
                <a:lnTo>
                  <a:pt x="2222973" y="0"/>
                </a:lnTo>
                <a:lnTo>
                  <a:pt x="2222973" y="2138096"/>
                </a:lnTo>
                <a:lnTo>
                  <a:pt x="0" y="2138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 papel da família</a:t>
            </a:r>
          </a:p>
        </p:txBody>
      </p:sp>
      <p:sp>
        <p:nvSpPr>
          <p:cNvPr id="12" name="Freeform 12"/>
          <p:cNvSpPr/>
          <p:nvPr/>
        </p:nvSpPr>
        <p:spPr>
          <a:xfrm>
            <a:off x="4658924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9" y="0"/>
                </a:lnTo>
                <a:lnTo>
                  <a:pt x="9186109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8570463" y="-1151020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550547" y="231965"/>
            <a:ext cx="2213234" cy="2213234"/>
          </a:xfrm>
          <a:custGeom>
            <a:avLst/>
            <a:gdLst/>
            <a:ahLst/>
            <a:cxnLst/>
            <a:rect l="l" t="t" r="r" b="b"/>
            <a:pathLst>
              <a:path w="2213234" h="2213234">
                <a:moveTo>
                  <a:pt x="0" y="0"/>
                </a:moveTo>
                <a:lnTo>
                  <a:pt x="2213234" y="0"/>
                </a:lnTo>
                <a:lnTo>
                  <a:pt x="2213234" y="2213234"/>
                </a:lnTo>
                <a:lnTo>
                  <a:pt x="0" y="2213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028700" y="8576705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4124791" y="2445199"/>
            <a:ext cx="10201090" cy="6131506"/>
          </a:xfrm>
          <a:custGeom>
            <a:avLst/>
            <a:gdLst/>
            <a:ahLst/>
            <a:cxnLst/>
            <a:rect l="l" t="t" r="r" b="b"/>
            <a:pathLst>
              <a:path w="10201090" h="6131506">
                <a:moveTo>
                  <a:pt x="0" y="0"/>
                </a:moveTo>
                <a:lnTo>
                  <a:pt x="10201091" y="0"/>
                </a:lnTo>
                <a:lnTo>
                  <a:pt x="10201091" y="6131506"/>
                </a:lnTo>
                <a:lnTo>
                  <a:pt x="0" y="613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importância da regularidade</a:t>
            </a:r>
          </a:p>
        </p:txBody>
      </p:sp>
      <p:sp>
        <p:nvSpPr>
          <p:cNvPr id="7" name="Freeform 7"/>
          <p:cNvSpPr/>
          <p:nvPr/>
        </p:nvSpPr>
        <p:spPr>
          <a:xfrm>
            <a:off x="4632282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9" y="0"/>
                </a:lnTo>
                <a:lnTo>
                  <a:pt x="9186109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TextBox 8"/>
          <p:cNvSpPr txBox="1"/>
          <p:nvPr/>
        </p:nvSpPr>
        <p:spPr>
          <a:xfrm>
            <a:off x="14528472" y="7381636"/>
            <a:ext cx="3444727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pt-PT" sz="1700" noProof="0" dirty="0">
                <a:solidFill>
                  <a:srgbClr val="122B3C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pt-PT" sz="1700" noProof="0" dirty="0" err="1">
                <a:solidFill>
                  <a:srgbClr val="122B3C"/>
                </a:solidFill>
                <a:latin typeface="Poppins"/>
                <a:ea typeface="Poppins"/>
                <a:cs typeface="Poppins"/>
                <a:sym typeface="Poppins"/>
              </a:rPr>
              <a:t>Desmurget</a:t>
            </a:r>
            <a:r>
              <a:rPr lang="pt-PT" sz="1700" noProof="0" dirty="0">
                <a:solidFill>
                  <a:srgbClr val="122B3C"/>
                </a:solidFill>
                <a:latin typeface="Poppins"/>
                <a:ea typeface="Poppins"/>
                <a:cs typeface="Poppins"/>
                <a:sym typeface="Poppins"/>
              </a:rPr>
              <a:t>, M. (2024). Ponham-nos a ler! A leitura como antídoto para os cretinos digitais. Contraponto.)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5795157" y="-1574713"/>
            <a:ext cx="5310271" cy="5638318"/>
          </a:xfrm>
          <a:custGeom>
            <a:avLst/>
            <a:gdLst/>
            <a:ahLst/>
            <a:cxnLst/>
            <a:rect l="l" t="t" r="r" b="b"/>
            <a:pathLst>
              <a:path w="5310271" h="5638318">
                <a:moveTo>
                  <a:pt x="0" y="0"/>
                </a:moveTo>
                <a:lnTo>
                  <a:pt x="5310271" y="0"/>
                </a:lnTo>
                <a:lnTo>
                  <a:pt x="5310271" y="5638318"/>
                </a:lnTo>
                <a:lnTo>
                  <a:pt x="0" y="5638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1679418" y="4793477"/>
            <a:ext cx="3733584" cy="700047"/>
          </a:xfrm>
          <a:custGeom>
            <a:avLst/>
            <a:gdLst/>
            <a:ahLst/>
            <a:cxnLst/>
            <a:rect l="l" t="t" r="r" b="b"/>
            <a:pathLst>
              <a:path w="3733584" h="700047">
                <a:moveTo>
                  <a:pt x="0" y="0"/>
                </a:moveTo>
                <a:lnTo>
                  <a:pt x="3733584" y="0"/>
                </a:lnTo>
                <a:lnTo>
                  <a:pt x="3733584" y="700046"/>
                </a:lnTo>
                <a:lnTo>
                  <a:pt x="0" y="700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4" name="Group 4"/>
          <p:cNvGrpSpPr/>
          <p:nvPr/>
        </p:nvGrpSpPr>
        <p:grpSpPr>
          <a:xfrm>
            <a:off x="11359344" y="5143500"/>
            <a:ext cx="3733584" cy="700047"/>
            <a:chOff x="0" y="0"/>
            <a:chExt cx="4978112" cy="9333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78112" cy="933396"/>
            </a:xfrm>
            <a:custGeom>
              <a:avLst/>
              <a:gdLst/>
              <a:ahLst/>
              <a:cxnLst/>
              <a:rect l="l" t="t" r="r" b="b"/>
              <a:pathLst>
                <a:path w="4978112" h="933396">
                  <a:moveTo>
                    <a:pt x="0" y="0"/>
                  </a:moveTo>
                  <a:lnTo>
                    <a:pt x="4978112" y="0"/>
                  </a:lnTo>
                  <a:lnTo>
                    <a:pt x="4978112" y="933396"/>
                  </a:lnTo>
                  <a:lnTo>
                    <a:pt x="0" y="933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86239" y="149198"/>
              <a:ext cx="3205635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QUANDO?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2710935" y="4793477"/>
            <a:ext cx="3733584" cy="700047"/>
          </a:xfrm>
          <a:custGeom>
            <a:avLst/>
            <a:gdLst/>
            <a:ahLst/>
            <a:cxnLst/>
            <a:rect l="l" t="t" r="r" b="b"/>
            <a:pathLst>
              <a:path w="3733584" h="700047">
                <a:moveTo>
                  <a:pt x="0" y="0"/>
                </a:moveTo>
                <a:lnTo>
                  <a:pt x="3733584" y="0"/>
                </a:lnTo>
                <a:lnTo>
                  <a:pt x="3733584" y="700046"/>
                </a:lnTo>
                <a:lnTo>
                  <a:pt x="0" y="700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2422882" y="5143500"/>
            <a:ext cx="3733584" cy="700047"/>
          </a:xfrm>
          <a:custGeom>
            <a:avLst/>
            <a:gdLst/>
            <a:ahLst/>
            <a:cxnLst/>
            <a:rect l="l" t="t" r="r" b="b"/>
            <a:pathLst>
              <a:path w="3733584" h="700047">
                <a:moveTo>
                  <a:pt x="0" y="0"/>
                </a:moveTo>
                <a:lnTo>
                  <a:pt x="3733584" y="0"/>
                </a:lnTo>
                <a:lnTo>
                  <a:pt x="3733584" y="700047"/>
                </a:lnTo>
                <a:lnTo>
                  <a:pt x="0" y="700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028700" y="8579186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9"/>
                </a:lnTo>
                <a:lnTo>
                  <a:pt x="0" y="5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5592243" y="449074"/>
            <a:ext cx="1595119" cy="1567135"/>
          </a:xfrm>
          <a:custGeom>
            <a:avLst/>
            <a:gdLst/>
            <a:ahLst/>
            <a:cxnLst/>
            <a:rect l="l" t="t" r="r" b="b"/>
            <a:pathLst>
              <a:path w="1595119" h="1567135">
                <a:moveTo>
                  <a:pt x="0" y="0"/>
                </a:moveTo>
                <a:lnTo>
                  <a:pt x="1595120" y="0"/>
                </a:lnTo>
                <a:lnTo>
                  <a:pt x="1595120" y="1567135"/>
                </a:lnTo>
                <a:lnTo>
                  <a:pt x="0" y="15671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 que é o LER fora da escola?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177003"/>
            <a:ext cx="16023701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pt-PT" sz="32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Trabalho sistemático no âmbito da propedêutica, do treino e da valorização da leitura, a partir de recursos disponibilizados na </a:t>
            </a:r>
            <a:r>
              <a:rPr lang="pt-PT" sz="3200" u="sng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projetoler.pt"/>
              </a:rPr>
              <a:t>Plataforma LER</a:t>
            </a:r>
            <a:r>
              <a:rPr lang="pt-PT" sz="32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87561" y="5250636"/>
            <a:ext cx="240422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COM QUEM?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9683" y="6041091"/>
            <a:ext cx="7459982" cy="225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 ações decorrem da articulação escola/ família, a partir da colaboração entre a biblioteca escolar e os docentes.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27381" y="6041091"/>
            <a:ext cx="7459982" cy="169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 ações serão divulgadas e implementadas com periodicidade regular, de três em três semanas.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5537144" y="-1161331"/>
            <a:ext cx="4728637" cy="5020754"/>
          </a:xfrm>
          <a:custGeom>
            <a:avLst/>
            <a:gdLst/>
            <a:ahLst/>
            <a:cxnLst/>
            <a:rect l="l" t="t" r="r" b="b"/>
            <a:pathLst>
              <a:path w="4728637" h="5020754">
                <a:moveTo>
                  <a:pt x="0" y="0"/>
                </a:moveTo>
                <a:lnTo>
                  <a:pt x="4728637" y="0"/>
                </a:lnTo>
                <a:lnTo>
                  <a:pt x="4728637" y="5020753"/>
                </a:lnTo>
                <a:lnTo>
                  <a:pt x="0" y="502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>
            <a:off x="2237668" y="3436711"/>
            <a:ext cx="1337940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5323147" y="2930002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2" y="0"/>
                </a:lnTo>
                <a:lnTo>
                  <a:pt x="1022042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0664067" y="2930002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3" y="0"/>
                </a:lnTo>
                <a:lnTo>
                  <a:pt x="1022043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6116841" y="2930002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2" y="0"/>
                </a:lnTo>
                <a:lnTo>
                  <a:pt x="1022042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701255" y="2930002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3" y="0"/>
                </a:lnTo>
                <a:lnTo>
                  <a:pt x="1022043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15404301" y="250620"/>
            <a:ext cx="2445214" cy="2194579"/>
          </a:xfrm>
          <a:custGeom>
            <a:avLst/>
            <a:gdLst/>
            <a:ahLst/>
            <a:cxnLst/>
            <a:rect l="l" t="t" r="r" b="b"/>
            <a:pathLst>
              <a:path w="2445214" h="2194579">
                <a:moveTo>
                  <a:pt x="0" y="0"/>
                </a:moveTo>
                <a:lnTo>
                  <a:pt x="2445213" y="0"/>
                </a:lnTo>
                <a:lnTo>
                  <a:pt x="2445213" y="2194579"/>
                </a:lnTo>
                <a:lnTo>
                  <a:pt x="0" y="2194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/>
          <p:cNvSpPr txBox="1"/>
          <p:nvPr/>
        </p:nvSpPr>
        <p:spPr>
          <a:xfrm>
            <a:off x="1269441" y="651619"/>
            <a:ext cx="14053706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 se operacionaliza na escola?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71803" y="4355201"/>
            <a:ext cx="378946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Sessões de acompanhamento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51979" y="4321149"/>
            <a:ext cx="368632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C53F93"/>
                </a:solidFill>
                <a:latin typeface="Poppins Bold"/>
                <a:ea typeface="Poppins Bold"/>
                <a:cs typeface="Poppins Bold"/>
                <a:sym typeface="Poppins Bold"/>
              </a:rPr>
              <a:t>Sessões com pais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52014" y="4321149"/>
            <a:ext cx="265005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Roteiros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4454" y="5509679"/>
            <a:ext cx="3978605" cy="307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Criar condições de acesso à biblioteca escolar e aos livros da escola a todas as crianças e famílias, permitindo a leitura diária em casa.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4779" y="4314231"/>
            <a:ext cx="275499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C53F93"/>
                </a:solidFill>
                <a:latin typeface="Poppins Bold"/>
                <a:ea typeface="Poppins Bold"/>
                <a:cs typeface="Poppins Bold"/>
                <a:sym typeface="Poppins Bold"/>
              </a:rPr>
              <a:t>Livros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22269" y="5509679"/>
            <a:ext cx="3526429" cy="263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Partilhar com as famílias os roteiros e demais recursos publicados no portal RBE e na Plataforma LER.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11874" y="5509679"/>
            <a:ext cx="3526429" cy="263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Realizar pelo menos 4 sessões com pais, ao longo do ano, sendo a primeira para a apresentação do projeto.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71803" y="5509679"/>
            <a:ext cx="3778561" cy="263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Participar (professores bibliotecários e docentes) nas sessões de acompanhamento agendadas pela RBE, 4 a 6 ao longo do ano.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8579904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9"/>
                </a:lnTo>
                <a:lnTo>
                  <a:pt x="0" y="5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Freeform 19"/>
          <p:cNvSpPr/>
          <p:nvPr/>
        </p:nvSpPr>
        <p:spPr>
          <a:xfrm>
            <a:off x="4632282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9" y="0"/>
                </a:lnTo>
                <a:lnTo>
                  <a:pt x="9186109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04158" y="3494366"/>
            <a:ext cx="11536793" cy="90769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3829855" y="3070973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3" y="0"/>
                </a:lnTo>
                <a:lnTo>
                  <a:pt x="1022043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8317007" y="3070973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2" y="0"/>
                </a:lnTo>
                <a:lnTo>
                  <a:pt x="1022042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2804158" y="2932243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2" y="0"/>
                </a:lnTo>
                <a:lnTo>
                  <a:pt x="1022042" y="1124246"/>
                </a:lnTo>
                <a:lnTo>
                  <a:pt x="0" y="112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5404301" y="250620"/>
            <a:ext cx="2445214" cy="2194579"/>
          </a:xfrm>
          <a:custGeom>
            <a:avLst/>
            <a:gdLst/>
            <a:ahLst/>
            <a:cxnLst/>
            <a:rect l="l" t="t" r="r" b="b"/>
            <a:pathLst>
              <a:path w="2445214" h="2194579">
                <a:moveTo>
                  <a:pt x="0" y="0"/>
                </a:moveTo>
                <a:lnTo>
                  <a:pt x="2445213" y="0"/>
                </a:lnTo>
                <a:lnTo>
                  <a:pt x="2445213" y="2194579"/>
                </a:lnTo>
                <a:lnTo>
                  <a:pt x="0" y="2194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1269441" y="651619"/>
            <a:ext cx="14053706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 se operacionaliza na família?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43458" y="4355201"/>
            <a:ext cx="269071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C53F93"/>
                </a:solidFill>
                <a:latin typeface="Poppins Bold"/>
                <a:ea typeface="Poppins Bold"/>
                <a:cs typeface="Poppins Bold"/>
                <a:sym typeface="Poppins Bold"/>
              </a:rPr>
              <a:t>Regularidade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22315" y="4355201"/>
            <a:ext cx="265005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Roteiros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9441" y="5509679"/>
            <a:ext cx="4613986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Ler todos os dias um livro que agrade à criança.</a:t>
            </a:r>
          </a:p>
          <a:p>
            <a:pPr algn="l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Conversar sobre a história, as personagens, o enredo, ...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37682" y="4355201"/>
            <a:ext cx="275499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C53F93"/>
                </a:solidFill>
                <a:latin typeface="Poppins Bold"/>
                <a:ea typeface="Poppins Bold"/>
                <a:cs typeface="Poppins Bold"/>
                <a:sym typeface="Poppins Bold"/>
              </a:rPr>
              <a:t>Livros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42079" y="5509679"/>
            <a:ext cx="4313091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Concretizar as sugestões publicadas nos roteiros, </a:t>
            </a:r>
            <a:r>
              <a:rPr lang="pt-PT" sz="2499" b="1" noProof="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sempre de forma lúdica</a:t>
            </a: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mas intencional.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25611" y="5509679"/>
            <a:ext cx="4101297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Integrar as ações no âmbito do projeto nas rotinas diárias da família e da criança.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8627529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9"/>
                </a:lnTo>
                <a:lnTo>
                  <a:pt x="0" y="5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Freeform 15"/>
          <p:cNvSpPr/>
          <p:nvPr/>
        </p:nvSpPr>
        <p:spPr>
          <a:xfrm rot="2825414">
            <a:off x="5537144" y="-1277736"/>
            <a:ext cx="4728637" cy="5020754"/>
          </a:xfrm>
          <a:custGeom>
            <a:avLst/>
            <a:gdLst/>
            <a:ahLst/>
            <a:cxnLst/>
            <a:rect l="l" t="t" r="r" b="b"/>
            <a:pathLst>
              <a:path w="4728637" h="5020754">
                <a:moveTo>
                  <a:pt x="0" y="0"/>
                </a:moveTo>
                <a:lnTo>
                  <a:pt x="4728637" y="0"/>
                </a:lnTo>
                <a:lnTo>
                  <a:pt x="4728637" y="5020754"/>
                </a:lnTo>
                <a:lnTo>
                  <a:pt x="0" y="50207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Freeform 16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635754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015097" y="227154"/>
            <a:ext cx="2580966" cy="2222857"/>
          </a:xfrm>
          <a:custGeom>
            <a:avLst/>
            <a:gdLst/>
            <a:ahLst/>
            <a:cxnLst/>
            <a:rect l="l" t="t" r="r" b="b"/>
            <a:pathLst>
              <a:path w="2580966" h="2222857">
                <a:moveTo>
                  <a:pt x="0" y="0"/>
                </a:moveTo>
                <a:lnTo>
                  <a:pt x="2580966" y="0"/>
                </a:lnTo>
                <a:lnTo>
                  <a:pt x="2580966" y="2222856"/>
                </a:lnTo>
                <a:lnTo>
                  <a:pt x="0" y="2222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4" name="Group 4"/>
          <p:cNvGrpSpPr/>
          <p:nvPr/>
        </p:nvGrpSpPr>
        <p:grpSpPr>
          <a:xfrm>
            <a:off x="10640799" y="3731369"/>
            <a:ext cx="6268298" cy="1389850"/>
            <a:chOff x="0" y="0"/>
            <a:chExt cx="8357731" cy="1853133"/>
          </a:xfrm>
        </p:grpSpPr>
        <p:sp>
          <p:nvSpPr>
            <p:cNvPr id="5" name="Freeform 5"/>
            <p:cNvSpPr/>
            <p:nvPr/>
          </p:nvSpPr>
          <p:spPr>
            <a:xfrm>
              <a:off x="707657" y="0"/>
              <a:ext cx="7650073" cy="1434389"/>
            </a:xfrm>
            <a:custGeom>
              <a:avLst/>
              <a:gdLst/>
              <a:ahLst/>
              <a:cxnLst/>
              <a:rect l="l" t="t" r="r" b="b"/>
              <a:pathLst>
                <a:path w="7650073" h="1434389">
                  <a:moveTo>
                    <a:pt x="0" y="0"/>
                  </a:moveTo>
                  <a:lnTo>
                    <a:pt x="7650074" y="0"/>
                  </a:lnTo>
                  <a:lnTo>
                    <a:pt x="7650074" y="1434389"/>
                  </a:lnTo>
                  <a:lnTo>
                    <a:pt x="0" y="143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418744"/>
              <a:ext cx="7650073" cy="1434389"/>
            </a:xfrm>
            <a:custGeom>
              <a:avLst/>
              <a:gdLst/>
              <a:ahLst/>
              <a:cxnLst/>
              <a:rect l="l" t="t" r="r" b="b"/>
              <a:pathLst>
                <a:path w="7650073" h="1434389">
                  <a:moveTo>
                    <a:pt x="0" y="0"/>
                  </a:moveTo>
                  <a:lnTo>
                    <a:pt x="7650073" y="0"/>
                  </a:lnTo>
                  <a:lnTo>
                    <a:pt x="7650073" y="1434389"/>
                  </a:lnTo>
                  <a:lnTo>
                    <a:pt x="0" y="143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11887" y="818439"/>
              <a:ext cx="6665938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ENVIO DOS ROTEIROS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Comunicação escola/ família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8576705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915596" y="2478585"/>
            <a:ext cx="11503260" cy="375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pt-PT" sz="2100" b="1" noProof="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família é um aliado muito poderoso na aprendizagem da leitura e da escrita.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5596" y="5316345"/>
            <a:ext cx="5930266" cy="301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pt-PT" sz="33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Reuniões agendadas no calendário da turma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pt-PT" sz="33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Momentos de leitura partilhada na sala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01712" y="2844344"/>
            <a:ext cx="10126601" cy="3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(adapt. de </a:t>
            </a:r>
            <a:r>
              <a:rPr lang="en-US" sz="17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Parents’ Roles in Children’s Literacy</a:t>
            </a:r>
            <a:r>
              <a:rPr lang="en-US" sz="1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Development</a:t>
            </a:r>
            <a:r>
              <a:rPr lang="en-US" sz="1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Hannon, P. &amp; Nutbrown, C., 2011)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95108" y="3731369"/>
            <a:ext cx="6268298" cy="1389850"/>
            <a:chOff x="0" y="0"/>
            <a:chExt cx="8357731" cy="1853133"/>
          </a:xfrm>
        </p:grpSpPr>
        <p:sp>
          <p:nvSpPr>
            <p:cNvPr id="14" name="Freeform 14"/>
            <p:cNvSpPr/>
            <p:nvPr/>
          </p:nvSpPr>
          <p:spPr>
            <a:xfrm>
              <a:off x="707657" y="0"/>
              <a:ext cx="7650073" cy="1434389"/>
            </a:xfrm>
            <a:custGeom>
              <a:avLst/>
              <a:gdLst/>
              <a:ahLst/>
              <a:cxnLst/>
              <a:rect l="l" t="t" r="r" b="b"/>
              <a:pathLst>
                <a:path w="7650073" h="1434389">
                  <a:moveTo>
                    <a:pt x="0" y="0"/>
                  </a:moveTo>
                  <a:lnTo>
                    <a:pt x="7650074" y="0"/>
                  </a:lnTo>
                  <a:lnTo>
                    <a:pt x="7650074" y="1434389"/>
                  </a:lnTo>
                  <a:lnTo>
                    <a:pt x="0" y="143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418744"/>
              <a:ext cx="7650073" cy="1434389"/>
            </a:xfrm>
            <a:custGeom>
              <a:avLst/>
              <a:gdLst/>
              <a:ahLst/>
              <a:cxnLst/>
              <a:rect l="l" t="t" r="r" b="b"/>
              <a:pathLst>
                <a:path w="7650073" h="1434389">
                  <a:moveTo>
                    <a:pt x="0" y="0"/>
                  </a:moveTo>
                  <a:lnTo>
                    <a:pt x="7650073" y="0"/>
                  </a:lnTo>
                  <a:lnTo>
                    <a:pt x="7650073" y="1434389"/>
                  </a:lnTo>
                  <a:lnTo>
                    <a:pt x="0" y="143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11887" y="818439"/>
              <a:ext cx="6665938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SESSÕES PRESENCIAIS 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565012" y="5316345"/>
            <a:ext cx="5930266" cy="241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pt-PT" sz="33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Entrega em papel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pt-PT" sz="33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Envio via </a:t>
            </a:r>
            <a:r>
              <a:rPr lang="pt-PT" sz="3399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whatsapp</a:t>
            </a:r>
            <a:endParaRPr lang="pt-PT" sz="3399" noProof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pt-PT" sz="33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Partilha via </a:t>
            </a:r>
            <a:r>
              <a:rPr lang="pt-PT" sz="3399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instagram</a:t>
            </a:r>
            <a:endParaRPr lang="pt-PT" sz="3399" noProof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...</a:t>
            </a:r>
          </a:p>
        </p:txBody>
      </p:sp>
      <p:sp>
        <p:nvSpPr>
          <p:cNvPr id="18" name="Freeform 18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>
            <a:off x="2237668" y="3436711"/>
            <a:ext cx="1337940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5323147" y="2930002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2" y="0"/>
                </a:lnTo>
                <a:lnTo>
                  <a:pt x="1022042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0664067" y="2930002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3" y="0"/>
                </a:lnTo>
                <a:lnTo>
                  <a:pt x="1022043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6116841" y="2930002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2" y="0"/>
                </a:lnTo>
                <a:lnTo>
                  <a:pt x="1022042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701255" y="2930002"/>
            <a:ext cx="1022042" cy="1124247"/>
          </a:xfrm>
          <a:custGeom>
            <a:avLst/>
            <a:gdLst/>
            <a:ahLst/>
            <a:cxnLst/>
            <a:rect l="l" t="t" r="r" b="b"/>
            <a:pathLst>
              <a:path w="1022042" h="1124247">
                <a:moveTo>
                  <a:pt x="0" y="0"/>
                </a:moveTo>
                <a:lnTo>
                  <a:pt x="1022043" y="0"/>
                </a:lnTo>
                <a:lnTo>
                  <a:pt x="1022043" y="1124247"/>
                </a:lnTo>
                <a:lnTo>
                  <a:pt x="0" y="1124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15699842" y="355479"/>
            <a:ext cx="2172128" cy="2370672"/>
          </a:xfrm>
          <a:custGeom>
            <a:avLst/>
            <a:gdLst/>
            <a:ahLst/>
            <a:cxnLst/>
            <a:rect l="l" t="t" r="r" b="b"/>
            <a:pathLst>
              <a:path w="2172128" h="2370672">
                <a:moveTo>
                  <a:pt x="0" y="0"/>
                </a:moveTo>
                <a:lnTo>
                  <a:pt x="2172127" y="0"/>
                </a:lnTo>
                <a:lnTo>
                  <a:pt x="2172127" y="2370672"/>
                </a:lnTo>
                <a:lnTo>
                  <a:pt x="0" y="2370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Sessões de partilha com pais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88813" y="4355201"/>
            <a:ext cx="269071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Sessão 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75331" y="4321149"/>
            <a:ext cx="287242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C53F93"/>
                </a:solidFill>
                <a:latin typeface="Poppins Bold"/>
                <a:ea typeface="Poppins Bold"/>
                <a:cs typeface="Poppins Bold"/>
                <a:sym typeface="Poppins Bold"/>
              </a:rPr>
              <a:t>Sessão 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52014" y="4321149"/>
            <a:ext cx="265005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Sessão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4454" y="5509679"/>
            <a:ext cx="352642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sugerida: início do ano letivo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4779" y="4314231"/>
            <a:ext cx="275499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  <a:spcBef>
                <a:spcPct val="0"/>
              </a:spcBef>
            </a:pPr>
            <a:r>
              <a:rPr lang="en-US" sz="2999" b="1">
                <a:solidFill>
                  <a:srgbClr val="C53F93"/>
                </a:solidFill>
                <a:latin typeface="Poppins Bold"/>
                <a:ea typeface="Poppins Bold"/>
                <a:cs typeface="Poppins Bold"/>
                <a:sym typeface="Poppins Bold"/>
              </a:rPr>
              <a:t>Sessão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22269" y="5509679"/>
            <a:ext cx="352642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sugerida: dezembro / janeiro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11874" y="5509679"/>
            <a:ext cx="352642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sugerida: março / abril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70953" y="5509679"/>
            <a:ext cx="352642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pt-PT" sz="24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sugerida: final do ano letivo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8522754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9"/>
                </a:lnTo>
                <a:lnTo>
                  <a:pt x="0" y="5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Freeform 19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028700" y="8576705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>
            <a:hlinkClick r:id="rId5" tooltip="Clique para abrir a hiperligação"/>
          </p:cNvPr>
          <p:cNvSpPr/>
          <p:nvPr/>
        </p:nvSpPr>
        <p:spPr>
          <a:xfrm>
            <a:off x="10622626" y="4605767"/>
            <a:ext cx="6744652" cy="3271156"/>
          </a:xfrm>
          <a:custGeom>
            <a:avLst/>
            <a:gdLst/>
            <a:ahLst/>
            <a:cxnLst/>
            <a:rect l="l" t="t" r="r" b="b"/>
            <a:pathLst>
              <a:path w="6744652" h="3271156">
                <a:moveTo>
                  <a:pt x="0" y="0"/>
                </a:moveTo>
                <a:lnTo>
                  <a:pt x="6744653" y="0"/>
                </a:lnTo>
                <a:lnTo>
                  <a:pt x="6744653" y="3271157"/>
                </a:lnTo>
                <a:lnTo>
                  <a:pt x="0" y="3271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>
            <a:hlinkClick r:id="rId7" tooltip="Clique para abrir a hiperligação"/>
          </p:cNvPr>
          <p:cNvSpPr/>
          <p:nvPr/>
        </p:nvSpPr>
        <p:spPr>
          <a:xfrm>
            <a:off x="450021" y="4605767"/>
            <a:ext cx="8236078" cy="3271156"/>
          </a:xfrm>
          <a:custGeom>
            <a:avLst/>
            <a:gdLst/>
            <a:ahLst/>
            <a:cxnLst/>
            <a:rect l="l" t="t" r="r" b="b"/>
            <a:pathLst>
              <a:path w="8236078" h="3271156">
                <a:moveTo>
                  <a:pt x="0" y="0"/>
                </a:moveTo>
                <a:lnTo>
                  <a:pt x="8236078" y="0"/>
                </a:lnTo>
                <a:lnTo>
                  <a:pt x="8236078" y="3271157"/>
                </a:lnTo>
                <a:lnTo>
                  <a:pt x="0" y="32711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3921" r="-1291" b="-29533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 prática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63624" y="3296905"/>
            <a:ext cx="506265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Plataforma LER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52369" y="3296905"/>
            <a:ext cx="3624631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Portal RBE</a:t>
            </a:r>
          </a:p>
        </p:txBody>
      </p:sp>
      <p:sp>
        <p:nvSpPr>
          <p:cNvPr id="9" name="Freeform 9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26684" y="4215133"/>
            <a:ext cx="8366721" cy="176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90"/>
              </a:lnSpc>
            </a:pPr>
            <a:r>
              <a:rPr lang="pt-PT" sz="5300" b="1" noProof="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Já alguém vos leu alguma coisa, hoje?</a:t>
            </a:r>
          </a:p>
        </p:txBody>
      </p:sp>
      <p:sp>
        <p:nvSpPr>
          <p:cNvPr id="3" name="Freeform 3"/>
          <p:cNvSpPr/>
          <p:nvPr/>
        </p:nvSpPr>
        <p:spPr>
          <a:xfrm rot="-1522105" flipH="1">
            <a:off x="13581540" y="3106159"/>
            <a:ext cx="875026" cy="1769354"/>
          </a:xfrm>
          <a:custGeom>
            <a:avLst/>
            <a:gdLst/>
            <a:ahLst/>
            <a:cxnLst/>
            <a:rect l="l" t="t" r="r" b="b"/>
            <a:pathLst>
              <a:path w="875026" h="1769354">
                <a:moveTo>
                  <a:pt x="875026" y="0"/>
                </a:moveTo>
                <a:lnTo>
                  <a:pt x="0" y="0"/>
                </a:lnTo>
                <a:lnTo>
                  <a:pt x="0" y="1769354"/>
                </a:lnTo>
                <a:lnTo>
                  <a:pt x="875026" y="1769354"/>
                </a:lnTo>
                <a:lnTo>
                  <a:pt x="8750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>
            <a:hlinkClick r:id="rId4" tooltip="https://www.rbe.mec.pt/np4/LER-fora-da-escola-espaco-dos-livros/"/>
          </p:cNvPr>
          <p:cNvSpPr/>
          <p:nvPr/>
        </p:nvSpPr>
        <p:spPr>
          <a:xfrm>
            <a:off x="15035455" y="580941"/>
            <a:ext cx="2709989" cy="1825777"/>
          </a:xfrm>
          <a:custGeom>
            <a:avLst/>
            <a:gdLst/>
            <a:ahLst/>
            <a:cxnLst/>
            <a:rect l="l" t="t" r="r" b="b"/>
            <a:pathLst>
              <a:path w="2709989" h="1825777">
                <a:moveTo>
                  <a:pt x="0" y="0"/>
                </a:moveTo>
                <a:lnTo>
                  <a:pt x="2709989" y="0"/>
                </a:lnTo>
                <a:lnTo>
                  <a:pt x="2709989" y="1825777"/>
                </a:lnTo>
                <a:lnTo>
                  <a:pt x="0" y="18257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916470" y="2711993"/>
            <a:ext cx="4145720" cy="4863014"/>
          </a:xfrm>
          <a:custGeom>
            <a:avLst/>
            <a:gdLst/>
            <a:ahLst/>
            <a:cxnLst/>
            <a:rect l="l" t="t" r="r" b="b"/>
            <a:pathLst>
              <a:path w="4145720" h="4863014">
                <a:moveTo>
                  <a:pt x="0" y="0"/>
                </a:moveTo>
                <a:lnTo>
                  <a:pt x="4145720" y="0"/>
                </a:lnTo>
                <a:lnTo>
                  <a:pt x="4145720" y="4863014"/>
                </a:lnTo>
                <a:lnTo>
                  <a:pt x="0" y="4863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136679" y="8576705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2005" y="5255690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Visite bibliotecas e livrarias;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2005" y="4279695"/>
            <a:ext cx="16574546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Ofereça livros;</a:t>
            </a:r>
          </a:p>
        </p:txBody>
      </p:sp>
      <p:sp>
        <p:nvSpPr>
          <p:cNvPr id="4" name="Freeform 4"/>
          <p:cNvSpPr/>
          <p:nvPr/>
        </p:nvSpPr>
        <p:spPr>
          <a:xfrm rot="1622760">
            <a:off x="499336" y="4055467"/>
            <a:ext cx="604697" cy="670531"/>
          </a:xfrm>
          <a:custGeom>
            <a:avLst/>
            <a:gdLst/>
            <a:ahLst/>
            <a:cxnLst/>
            <a:rect l="l" t="t" r="r" b="b"/>
            <a:pathLst>
              <a:path w="604697" h="670531">
                <a:moveTo>
                  <a:pt x="0" y="0"/>
                </a:moveTo>
                <a:lnTo>
                  <a:pt x="604697" y="0"/>
                </a:lnTo>
                <a:lnTo>
                  <a:pt x="604697" y="670531"/>
                </a:lnTo>
                <a:lnTo>
                  <a:pt x="0" y="670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801684" y="3300348"/>
            <a:ext cx="152029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Tenha livros sempre à mão e ao alcance da criança;</a:t>
            </a:r>
          </a:p>
        </p:txBody>
      </p:sp>
      <p:sp>
        <p:nvSpPr>
          <p:cNvPr id="6" name="Freeform 6"/>
          <p:cNvSpPr/>
          <p:nvPr/>
        </p:nvSpPr>
        <p:spPr>
          <a:xfrm rot="1622760">
            <a:off x="501430" y="3054591"/>
            <a:ext cx="597872" cy="662963"/>
          </a:xfrm>
          <a:custGeom>
            <a:avLst/>
            <a:gdLst/>
            <a:ahLst/>
            <a:cxnLst/>
            <a:rect l="l" t="t" r="r" b="b"/>
            <a:pathLst>
              <a:path w="597872" h="662963">
                <a:moveTo>
                  <a:pt x="0" y="0"/>
                </a:moveTo>
                <a:lnTo>
                  <a:pt x="597872" y="0"/>
                </a:lnTo>
                <a:lnTo>
                  <a:pt x="597872" y="662963"/>
                </a:lnTo>
                <a:lnTo>
                  <a:pt x="0" y="6629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14827732" y="241292"/>
            <a:ext cx="2743224" cy="2194579"/>
          </a:xfrm>
          <a:custGeom>
            <a:avLst/>
            <a:gdLst/>
            <a:ahLst/>
            <a:cxnLst/>
            <a:rect l="l" t="t" r="r" b="b"/>
            <a:pathLst>
              <a:path w="2743224" h="2194579">
                <a:moveTo>
                  <a:pt x="0" y="0"/>
                </a:moveTo>
                <a:lnTo>
                  <a:pt x="2743224" y="0"/>
                </a:lnTo>
                <a:lnTo>
                  <a:pt x="2743224" y="2194579"/>
                </a:lnTo>
                <a:lnTo>
                  <a:pt x="0" y="2194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Crie oportunidades de leitura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2147" y="8581164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802005" y="6231686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Leia com frequência, brinque com palavras.</a:t>
            </a:r>
          </a:p>
        </p:txBody>
      </p:sp>
      <p:sp>
        <p:nvSpPr>
          <p:cNvPr id="12" name="Freeform 12"/>
          <p:cNvSpPr/>
          <p:nvPr/>
        </p:nvSpPr>
        <p:spPr>
          <a:xfrm rot="1622760">
            <a:off x="499336" y="5080281"/>
            <a:ext cx="604697" cy="670531"/>
          </a:xfrm>
          <a:custGeom>
            <a:avLst/>
            <a:gdLst/>
            <a:ahLst/>
            <a:cxnLst/>
            <a:rect l="l" t="t" r="r" b="b"/>
            <a:pathLst>
              <a:path w="604697" h="670531">
                <a:moveTo>
                  <a:pt x="0" y="0"/>
                </a:moveTo>
                <a:lnTo>
                  <a:pt x="604697" y="0"/>
                </a:lnTo>
                <a:lnTo>
                  <a:pt x="604697" y="670531"/>
                </a:lnTo>
                <a:lnTo>
                  <a:pt x="0" y="670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Freeform 13"/>
          <p:cNvSpPr/>
          <p:nvPr/>
        </p:nvSpPr>
        <p:spPr>
          <a:xfrm rot="1622760">
            <a:off x="499336" y="6095318"/>
            <a:ext cx="604697" cy="670531"/>
          </a:xfrm>
          <a:custGeom>
            <a:avLst/>
            <a:gdLst/>
            <a:ahLst/>
            <a:cxnLst/>
            <a:rect l="l" t="t" r="r" b="b"/>
            <a:pathLst>
              <a:path w="604697" h="670531">
                <a:moveTo>
                  <a:pt x="0" y="0"/>
                </a:moveTo>
                <a:lnTo>
                  <a:pt x="604697" y="0"/>
                </a:lnTo>
                <a:lnTo>
                  <a:pt x="604697" y="670530"/>
                </a:lnTo>
                <a:lnTo>
                  <a:pt x="0" y="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4574393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9" y="0"/>
                </a:lnTo>
                <a:lnTo>
                  <a:pt x="9186109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638964" y="-1135776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977481" y="800100"/>
            <a:ext cx="16333035" cy="202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pt-PT" sz="6000" b="1" noProof="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 parceria Rede de Bibliotecas Escolares / Fundação Belmiro de Azevedo</a:t>
            </a:r>
          </a:p>
        </p:txBody>
      </p:sp>
      <p:pic>
        <p:nvPicPr>
          <p:cNvPr id="4" name="Imagem 3" descr="Uma imagem com Cara humana, pessoa, captura de ecrã, vestuário&#10;&#10;Os conteúdos gerados por IA podem estar incorretos.">
            <a:hlinkClick r:id="rId4" tooltip="Clique para iniciar"/>
            <a:extLst>
              <a:ext uri="{FF2B5EF4-FFF2-40B4-BE49-F238E27FC236}">
                <a16:creationId xmlns:a16="http://schemas.microsoft.com/office/drawing/2014/main" id="{49F74C6B-1AC3-D283-05E7-FD4886B8A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" b="835"/>
          <a:stretch>
            <a:fillRect/>
          </a:stretch>
        </p:blipFill>
        <p:spPr>
          <a:xfrm>
            <a:off x="2123778" y="3009900"/>
            <a:ext cx="14040443" cy="7010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052147" y="8606961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9"/>
                </a:lnTo>
                <a:lnTo>
                  <a:pt x="0" y="5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5192073" y="302811"/>
            <a:ext cx="2067227" cy="2071542"/>
          </a:xfrm>
          <a:custGeom>
            <a:avLst/>
            <a:gdLst/>
            <a:ahLst/>
            <a:cxnLst/>
            <a:rect l="l" t="t" r="r" b="b"/>
            <a:pathLst>
              <a:path w="2067227" h="2071542">
                <a:moveTo>
                  <a:pt x="0" y="0"/>
                </a:moveTo>
                <a:lnTo>
                  <a:pt x="2067227" y="0"/>
                </a:lnTo>
                <a:lnTo>
                  <a:pt x="2067227" y="2071542"/>
                </a:lnTo>
                <a:lnTo>
                  <a:pt x="0" y="2071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802005" y="5255690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Elogie as suas tentativas de leitura e escrita;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2005" y="6231686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Encoraje o gosto pelos livros e pela leitura.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2005" y="3300413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Respeite os interesses e as escolhas da criança;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2005" y="4279583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Reforce as pequenas conquistas com palavras de incentivo;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Reconheça os progressos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5018" y="3050913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89"/>
                </a:lnTo>
                <a:lnTo>
                  <a:pt x="0" y="695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384810" y="4089402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90"/>
                </a:lnTo>
                <a:lnTo>
                  <a:pt x="0" y="695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384810" y="5080267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89"/>
                </a:lnTo>
                <a:lnTo>
                  <a:pt x="0" y="695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Freeform 13"/>
          <p:cNvSpPr/>
          <p:nvPr/>
        </p:nvSpPr>
        <p:spPr>
          <a:xfrm>
            <a:off x="384810" y="6117386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89"/>
                </a:lnTo>
                <a:lnTo>
                  <a:pt x="0" y="695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4574393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9" y="0"/>
                </a:lnTo>
                <a:lnTo>
                  <a:pt x="9186109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688058" y="348437"/>
            <a:ext cx="1797478" cy="2682803"/>
          </a:xfrm>
          <a:custGeom>
            <a:avLst/>
            <a:gdLst/>
            <a:ahLst/>
            <a:cxnLst/>
            <a:rect l="l" t="t" r="r" b="b"/>
            <a:pathLst>
              <a:path w="1797478" h="2682803">
                <a:moveTo>
                  <a:pt x="0" y="0"/>
                </a:moveTo>
                <a:lnTo>
                  <a:pt x="1797478" y="0"/>
                </a:lnTo>
                <a:lnTo>
                  <a:pt x="1797478" y="2682803"/>
                </a:lnTo>
                <a:lnTo>
                  <a:pt x="0" y="2682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028700" y="8710296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384810" y="2981702"/>
            <a:ext cx="652228" cy="806125"/>
          </a:xfrm>
          <a:custGeom>
            <a:avLst/>
            <a:gdLst/>
            <a:ahLst/>
            <a:cxnLst/>
            <a:rect l="l" t="t" r="r" b="b"/>
            <a:pathLst>
              <a:path w="652228" h="806125">
                <a:moveTo>
                  <a:pt x="0" y="0"/>
                </a:moveTo>
                <a:lnTo>
                  <a:pt x="652228" y="0"/>
                </a:lnTo>
                <a:lnTo>
                  <a:pt x="652228" y="806125"/>
                </a:lnTo>
                <a:lnTo>
                  <a:pt x="0" y="806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384810" y="3962245"/>
            <a:ext cx="652228" cy="806125"/>
          </a:xfrm>
          <a:custGeom>
            <a:avLst/>
            <a:gdLst/>
            <a:ahLst/>
            <a:cxnLst/>
            <a:rect l="l" t="t" r="r" b="b"/>
            <a:pathLst>
              <a:path w="652228" h="806125">
                <a:moveTo>
                  <a:pt x="0" y="0"/>
                </a:moveTo>
                <a:lnTo>
                  <a:pt x="652228" y="0"/>
                </a:lnTo>
                <a:lnTo>
                  <a:pt x="652228" y="806125"/>
                </a:lnTo>
                <a:lnTo>
                  <a:pt x="0" y="806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384810" y="4936852"/>
            <a:ext cx="652228" cy="806125"/>
          </a:xfrm>
          <a:custGeom>
            <a:avLst/>
            <a:gdLst/>
            <a:ahLst/>
            <a:cxnLst/>
            <a:rect l="l" t="t" r="r" b="b"/>
            <a:pathLst>
              <a:path w="652228" h="806125">
                <a:moveTo>
                  <a:pt x="0" y="0"/>
                </a:moveTo>
                <a:lnTo>
                  <a:pt x="652228" y="0"/>
                </a:lnTo>
                <a:lnTo>
                  <a:pt x="652228" y="806125"/>
                </a:lnTo>
                <a:lnTo>
                  <a:pt x="0" y="806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384810" y="5913917"/>
            <a:ext cx="652228" cy="806125"/>
          </a:xfrm>
          <a:custGeom>
            <a:avLst/>
            <a:gdLst/>
            <a:ahLst/>
            <a:cxnLst/>
            <a:rect l="l" t="t" r="r" b="b"/>
            <a:pathLst>
              <a:path w="652228" h="806125">
                <a:moveTo>
                  <a:pt x="0" y="0"/>
                </a:moveTo>
                <a:lnTo>
                  <a:pt x="652228" y="0"/>
                </a:lnTo>
                <a:lnTo>
                  <a:pt x="652228" y="806126"/>
                </a:lnTo>
                <a:lnTo>
                  <a:pt x="0" y="8061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384810" y="6893087"/>
            <a:ext cx="652228" cy="806125"/>
          </a:xfrm>
          <a:custGeom>
            <a:avLst/>
            <a:gdLst/>
            <a:ahLst/>
            <a:cxnLst/>
            <a:rect l="l" t="t" r="r" b="b"/>
            <a:pathLst>
              <a:path w="652228" h="806125">
                <a:moveTo>
                  <a:pt x="0" y="0"/>
                </a:moveTo>
                <a:lnTo>
                  <a:pt x="652228" y="0"/>
                </a:lnTo>
                <a:lnTo>
                  <a:pt x="652228" y="806126"/>
                </a:lnTo>
                <a:lnTo>
                  <a:pt x="0" y="8061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1360209" y="651619"/>
            <a:ext cx="13655358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Interaja durante a leitura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2005" y="3300413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Certifique-se que a criança consegue ver bem as páginas do livro;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2005" y="4279583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Torne a história viva, fazendo vozes e mimica;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6536" y="7210425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Relacione as leituras com as suas vivências.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2005" y="6231255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Deixe a criança colaborar na leitura da história;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2005" y="5255895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Leia e aponte as palavras com o dedo;</a:t>
            </a:r>
          </a:p>
        </p:txBody>
      </p:sp>
      <p:sp>
        <p:nvSpPr>
          <p:cNvPr id="16" name="Freeform 16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028700" y="8591833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9"/>
                </a:lnTo>
                <a:lnTo>
                  <a:pt x="0" y="5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5476110" y="421851"/>
            <a:ext cx="2160862" cy="2535975"/>
          </a:xfrm>
          <a:custGeom>
            <a:avLst/>
            <a:gdLst/>
            <a:ahLst/>
            <a:cxnLst/>
            <a:rect l="l" t="t" r="r" b="b"/>
            <a:pathLst>
              <a:path w="2160862" h="2535975">
                <a:moveTo>
                  <a:pt x="0" y="0"/>
                </a:moveTo>
                <a:lnTo>
                  <a:pt x="2160861" y="0"/>
                </a:lnTo>
                <a:lnTo>
                  <a:pt x="2160861" y="2535975"/>
                </a:lnTo>
                <a:lnTo>
                  <a:pt x="0" y="253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1360209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Seja um modelo de leitor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384810" y="2957826"/>
            <a:ext cx="681581" cy="886216"/>
          </a:xfrm>
          <a:custGeom>
            <a:avLst/>
            <a:gdLst/>
            <a:ahLst/>
            <a:cxnLst/>
            <a:rect l="l" t="t" r="r" b="b"/>
            <a:pathLst>
              <a:path w="681581" h="886216">
                <a:moveTo>
                  <a:pt x="681581" y="0"/>
                </a:moveTo>
                <a:lnTo>
                  <a:pt x="0" y="0"/>
                </a:lnTo>
                <a:lnTo>
                  <a:pt x="0" y="886216"/>
                </a:lnTo>
                <a:lnTo>
                  <a:pt x="681581" y="886216"/>
                </a:lnTo>
                <a:lnTo>
                  <a:pt x="6815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802005" y="3363392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Leia com frequência, em frente à criança, livros, jornais e revistas;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2005" y="4339387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Fale do que lê com entusiasmo;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2005" y="6291378"/>
            <a:ext cx="16730885" cy="11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Mostre que a leitura e a escrita são úteis no dia-a-dia (receitas, avisos, mensagens, instruções de jogos, ...).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384810" y="3929812"/>
            <a:ext cx="681581" cy="886216"/>
          </a:xfrm>
          <a:custGeom>
            <a:avLst/>
            <a:gdLst/>
            <a:ahLst/>
            <a:cxnLst/>
            <a:rect l="l" t="t" r="r" b="b"/>
            <a:pathLst>
              <a:path w="681581" h="886216">
                <a:moveTo>
                  <a:pt x="681581" y="0"/>
                </a:moveTo>
                <a:lnTo>
                  <a:pt x="0" y="0"/>
                </a:lnTo>
                <a:lnTo>
                  <a:pt x="0" y="886217"/>
                </a:lnTo>
                <a:lnTo>
                  <a:pt x="681581" y="886217"/>
                </a:lnTo>
                <a:lnTo>
                  <a:pt x="6815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 flipH="1">
            <a:off x="384810" y="4905808"/>
            <a:ext cx="681581" cy="886216"/>
          </a:xfrm>
          <a:custGeom>
            <a:avLst/>
            <a:gdLst/>
            <a:ahLst/>
            <a:cxnLst/>
            <a:rect l="l" t="t" r="r" b="b"/>
            <a:pathLst>
              <a:path w="681581" h="886216">
                <a:moveTo>
                  <a:pt x="681581" y="0"/>
                </a:moveTo>
                <a:lnTo>
                  <a:pt x="0" y="0"/>
                </a:lnTo>
                <a:lnTo>
                  <a:pt x="0" y="886216"/>
                </a:lnTo>
                <a:lnTo>
                  <a:pt x="681581" y="886216"/>
                </a:lnTo>
                <a:lnTo>
                  <a:pt x="6815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778558" y="5315383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Requisite livros para si na biblioteca, em conjunto com o seu filho;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384810" y="5881803"/>
            <a:ext cx="681581" cy="886216"/>
          </a:xfrm>
          <a:custGeom>
            <a:avLst/>
            <a:gdLst/>
            <a:ahLst/>
            <a:cxnLst/>
            <a:rect l="l" t="t" r="r" b="b"/>
            <a:pathLst>
              <a:path w="681581" h="886216">
                <a:moveTo>
                  <a:pt x="681581" y="0"/>
                </a:moveTo>
                <a:lnTo>
                  <a:pt x="0" y="0"/>
                </a:lnTo>
                <a:lnTo>
                  <a:pt x="0" y="886217"/>
                </a:lnTo>
                <a:lnTo>
                  <a:pt x="681581" y="886217"/>
                </a:lnTo>
                <a:lnTo>
                  <a:pt x="6815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Vamos juntos?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98824" y="4181792"/>
            <a:ext cx="11548425" cy="225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“É a importância dada aos livros no ambiente familiar que permite às crianças, quase sem querer, tornarem-se leitoras."</a:t>
            </a:r>
          </a:p>
          <a:p>
            <a:pPr algn="r">
              <a:lnSpc>
                <a:spcPts val="3360"/>
              </a:lnSpc>
            </a:pPr>
            <a:endParaRPr lang="en-US" sz="3399" i="1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247249" y="530846"/>
            <a:ext cx="2317986" cy="2317986"/>
          </a:xfrm>
          <a:custGeom>
            <a:avLst/>
            <a:gdLst/>
            <a:ahLst/>
            <a:cxnLst/>
            <a:rect l="l" t="t" r="r" b="b"/>
            <a:pathLst>
              <a:path w="2317986" h="2317986">
                <a:moveTo>
                  <a:pt x="0" y="0"/>
                </a:moveTo>
                <a:lnTo>
                  <a:pt x="2317986" y="0"/>
                </a:lnTo>
                <a:lnTo>
                  <a:pt x="2317986" y="2317986"/>
                </a:lnTo>
                <a:lnTo>
                  <a:pt x="0" y="2317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028700" y="8576705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TextBox 8"/>
          <p:cNvSpPr txBox="1"/>
          <p:nvPr/>
        </p:nvSpPr>
        <p:spPr>
          <a:xfrm>
            <a:off x="11215422" y="6375082"/>
            <a:ext cx="6349814" cy="60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22B3C"/>
                </a:solidFill>
                <a:latin typeface="Poppins"/>
                <a:ea typeface="Poppins"/>
                <a:cs typeface="Poppins"/>
                <a:sym typeface="Poppins"/>
              </a:rPr>
              <a:t>(Desmurget, M. (2024). Ponham-nos a ler! A leitura como antídoto para os cretinos digitais. Contraponto. p. 344)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383402" y="370607"/>
            <a:ext cx="2317986" cy="2317986"/>
          </a:xfrm>
          <a:custGeom>
            <a:avLst/>
            <a:gdLst/>
            <a:ahLst/>
            <a:cxnLst/>
            <a:rect l="l" t="t" r="r" b="b"/>
            <a:pathLst>
              <a:path w="2317986" h="2317986">
                <a:moveTo>
                  <a:pt x="0" y="0"/>
                </a:moveTo>
                <a:lnTo>
                  <a:pt x="2317986" y="0"/>
                </a:lnTo>
                <a:lnTo>
                  <a:pt x="2317986" y="2317987"/>
                </a:lnTo>
                <a:lnTo>
                  <a:pt x="0" y="2317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82866" y="3635603"/>
            <a:ext cx="4722268" cy="4722268"/>
          </a:xfrm>
          <a:custGeom>
            <a:avLst/>
            <a:gdLst/>
            <a:ahLst/>
            <a:cxnLst/>
            <a:rect l="l" t="t" r="r" b="b"/>
            <a:pathLst>
              <a:path w="4722268" h="4722268">
                <a:moveTo>
                  <a:pt x="0" y="0"/>
                </a:moveTo>
                <a:lnTo>
                  <a:pt x="4722268" y="0"/>
                </a:lnTo>
                <a:lnTo>
                  <a:pt x="4722268" y="4722268"/>
                </a:lnTo>
                <a:lnTo>
                  <a:pt x="0" y="47222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028700" y="8561577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Espaço para perguntas</a:t>
            </a:r>
          </a:p>
        </p:txBody>
      </p:sp>
      <p:sp>
        <p:nvSpPr>
          <p:cNvPr id="7" name="Freeform 7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839686" y="-869852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0" y="0"/>
                </a:lnTo>
                <a:lnTo>
                  <a:pt x="4489950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700116" y="231965"/>
            <a:ext cx="1853583" cy="2213234"/>
          </a:xfrm>
          <a:custGeom>
            <a:avLst/>
            <a:gdLst/>
            <a:ahLst/>
            <a:cxnLst/>
            <a:rect l="l" t="t" r="r" b="b"/>
            <a:pathLst>
              <a:path w="1853583" h="2213234">
                <a:moveTo>
                  <a:pt x="0" y="0"/>
                </a:moveTo>
                <a:lnTo>
                  <a:pt x="1853583" y="0"/>
                </a:lnTo>
                <a:lnTo>
                  <a:pt x="1853583" y="2213234"/>
                </a:lnTo>
                <a:lnTo>
                  <a:pt x="0" y="2213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028700" y="8712130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A03A982-9B69-E010-E178-969958211E87}"/>
              </a:ext>
            </a:extLst>
          </p:cNvPr>
          <p:cNvGrpSpPr/>
          <p:nvPr/>
        </p:nvGrpSpPr>
        <p:grpSpPr>
          <a:xfrm>
            <a:off x="779398" y="3122194"/>
            <a:ext cx="15511406" cy="1229549"/>
            <a:chOff x="779398" y="3122194"/>
            <a:chExt cx="15511406" cy="1229549"/>
          </a:xfrm>
        </p:grpSpPr>
        <p:sp>
          <p:nvSpPr>
            <p:cNvPr id="6" name="TextBox 6"/>
            <p:cNvSpPr txBox="1"/>
            <p:nvPr/>
          </p:nvSpPr>
          <p:spPr>
            <a:xfrm>
              <a:off x="1087859" y="3223347"/>
              <a:ext cx="15202945" cy="1128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5438" lvl="1" algn="l">
                <a:lnSpc>
                  <a:spcPts val="447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“</a:t>
              </a:r>
              <a:r>
                <a:rPr lang="pt-PT" sz="3199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Ferramenta mental” para aceder à informação, comunicar,  aprender ao longo da vida, tomar decisões informadas 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(UNESCO, 2025)</a:t>
              </a:r>
              <a:endParaRPr lang="en-US" sz="3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1622760">
              <a:off x="779398" y="3122194"/>
              <a:ext cx="597872" cy="662963"/>
            </a:xfrm>
            <a:custGeom>
              <a:avLst/>
              <a:gdLst/>
              <a:ahLst/>
              <a:cxnLst/>
              <a:rect l="l" t="t" r="r" b="b"/>
              <a:pathLst>
                <a:path w="597872" h="662963">
                  <a:moveTo>
                    <a:pt x="0" y="0"/>
                  </a:moveTo>
                  <a:lnTo>
                    <a:pt x="597872" y="0"/>
                  </a:lnTo>
                  <a:lnTo>
                    <a:pt x="597872" y="662963"/>
                  </a:lnTo>
                  <a:lnTo>
                    <a:pt x="0" y="66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30660F7C-A6E6-AEC2-D4D1-A9431721E8FA}"/>
              </a:ext>
            </a:extLst>
          </p:cNvPr>
          <p:cNvGrpSpPr/>
          <p:nvPr/>
        </p:nvGrpSpPr>
        <p:grpSpPr>
          <a:xfrm>
            <a:off x="777304" y="4662735"/>
            <a:ext cx="17033554" cy="1303805"/>
            <a:chOff x="777304" y="4662735"/>
            <a:chExt cx="17033554" cy="1303805"/>
          </a:xfrm>
        </p:grpSpPr>
        <p:sp>
          <p:nvSpPr>
            <p:cNvPr id="5" name="TextBox 5"/>
            <p:cNvSpPr txBox="1"/>
            <p:nvPr/>
          </p:nvSpPr>
          <p:spPr>
            <a:xfrm>
              <a:off x="1079973" y="4838144"/>
              <a:ext cx="16730885" cy="1128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5438" lvl="1" algn="l">
                <a:lnSpc>
                  <a:spcPts val="4479"/>
                </a:lnSpc>
              </a:pPr>
              <a:r>
                <a:rPr lang="pt-PT" sz="3199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Estimula o desenvolvimento cognitivo - memória, resolução de problemas - emocional e social 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(</a:t>
              </a:r>
              <a:r>
                <a:rPr lang="pt-PT" sz="2000" noProof="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Snow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2010)</a:t>
              </a:r>
              <a:endPara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622760">
              <a:off x="777304" y="4662735"/>
              <a:ext cx="604697" cy="670531"/>
            </a:xfrm>
            <a:custGeom>
              <a:avLst/>
              <a:gdLst/>
              <a:ahLst/>
              <a:cxnLst/>
              <a:rect l="l" t="t" r="r" b="b"/>
              <a:pathLst>
                <a:path w="604697" h="670531">
                  <a:moveTo>
                    <a:pt x="0" y="0"/>
                  </a:moveTo>
                  <a:lnTo>
                    <a:pt x="604697" y="0"/>
                  </a:lnTo>
                  <a:lnTo>
                    <a:pt x="604697" y="670531"/>
                  </a:lnTo>
                  <a:lnTo>
                    <a:pt x="0" y="670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69441" y="911643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importância da leitura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B480373-83F5-7906-BF22-F454C6629F1A}"/>
              </a:ext>
            </a:extLst>
          </p:cNvPr>
          <p:cNvGrpSpPr/>
          <p:nvPr/>
        </p:nvGrpSpPr>
        <p:grpSpPr>
          <a:xfrm>
            <a:off x="686914" y="6158716"/>
            <a:ext cx="17180650" cy="670531"/>
            <a:chOff x="686914" y="6158716"/>
            <a:chExt cx="17180650" cy="670531"/>
          </a:xfrm>
        </p:grpSpPr>
        <p:sp>
          <p:nvSpPr>
            <p:cNvPr id="11" name="Freeform 11"/>
            <p:cNvSpPr/>
            <p:nvPr/>
          </p:nvSpPr>
          <p:spPr>
            <a:xfrm rot="1622760">
              <a:off x="686914" y="6158716"/>
              <a:ext cx="604697" cy="670531"/>
            </a:xfrm>
            <a:custGeom>
              <a:avLst/>
              <a:gdLst/>
              <a:ahLst/>
              <a:cxnLst/>
              <a:rect l="l" t="t" r="r" b="b"/>
              <a:pathLst>
                <a:path w="604697" h="670531">
                  <a:moveTo>
                    <a:pt x="0" y="0"/>
                  </a:moveTo>
                  <a:lnTo>
                    <a:pt x="604697" y="0"/>
                  </a:lnTo>
                  <a:lnTo>
                    <a:pt x="604697" y="670531"/>
                  </a:lnTo>
                  <a:lnTo>
                    <a:pt x="0" y="670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36679" y="6280865"/>
              <a:ext cx="16730885" cy="547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5438" lvl="1" algn="l">
                <a:lnSpc>
                  <a:spcPts val="4479"/>
                </a:lnSpc>
              </a:pPr>
              <a:r>
                <a:rPr lang="pt-PT" sz="3199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Associada a melhores condições de emprego e remuneração 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(</a:t>
              </a:r>
              <a:r>
                <a:rPr lang="pt-PT" sz="2000" noProof="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Lane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&amp; </a:t>
              </a:r>
              <a:r>
                <a:rPr lang="pt-PT" sz="2000" noProof="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Conlon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2016)</a:t>
              </a:r>
              <a:endPara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8740CC9B-5E02-EDC4-B3CC-98DCC05BBCC1}"/>
              </a:ext>
            </a:extLst>
          </p:cNvPr>
          <p:cNvGrpSpPr/>
          <p:nvPr/>
        </p:nvGrpSpPr>
        <p:grpSpPr>
          <a:xfrm>
            <a:off x="771225" y="7369284"/>
            <a:ext cx="17074811" cy="1331246"/>
            <a:chOff x="771225" y="7369284"/>
            <a:chExt cx="17074811" cy="1331246"/>
          </a:xfrm>
        </p:grpSpPr>
        <p:sp>
          <p:nvSpPr>
            <p:cNvPr id="10" name="TextBox 10"/>
            <p:cNvSpPr txBox="1"/>
            <p:nvPr/>
          </p:nvSpPr>
          <p:spPr>
            <a:xfrm>
              <a:off x="1115151" y="7618824"/>
              <a:ext cx="16730885" cy="1081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5438" lvl="1" algn="l">
                <a:lnSpc>
                  <a:spcPts val="4479"/>
                </a:lnSpc>
              </a:pPr>
              <a:r>
                <a:rPr lang="pt-PT" sz="3199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Associada a melhores indicadores de saúde, bem-estar e esperança de vida 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(</a:t>
              </a:r>
              <a:r>
                <a:rPr lang="pt-PT" sz="2000" noProof="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Berkman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pt-PT" sz="2000" noProof="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et</a:t>
              </a:r>
              <a:r>
                <a:rPr lang="pt-PT" sz="2000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al., 2011)</a:t>
              </a:r>
              <a:endPara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1622760">
              <a:off x="771225" y="7369284"/>
              <a:ext cx="604697" cy="670531"/>
            </a:xfrm>
            <a:custGeom>
              <a:avLst/>
              <a:gdLst/>
              <a:ahLst/>
              <a:cxnLst/>
              <a:rect l="l" t="t" r="r" b="b"/>
              <a:pathLst>
                <a:path w="604697" h="670531">
                  <a:moveTo>
                    <a:pt x="0" y="0"/>
                  </a:moveTo>
                  <a:lnTo>
                    <a:pt x="604697" y="0"/>
                  </a:lnTo>
                  <a:lnTo>
                    <a:pt x="604697" y="670531"/>
                  </a:lnTo>
                  <a:lnTo>
                    <a:pt x="0" y="670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839686" y="-889748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0" y="0"/>
                </a:lnTo>
                <a:lnTo>
                  <a:pt x="4489950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028700" y="8576705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1079973" y="4726940"/>
            <a:ext cx="16730885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Maior produtividade, inovação e prosperidade económica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Hanushek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&amp; al., 2015)</a:t>
            </a:r>
            <a:endParaRPr lang="pt-PT" sz="3199" noProof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87859" y="3223347"/>
            <a:ext cx="152029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Identidade cultural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Matika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et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al. 2021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  <a:endParaRPr lang="en-US" sz="31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Freeform 6"/>
          <p:cNvSpPr/>
          <p:nvPr/>
        </p:nvSpPr>
        <p:spPr>
          <a:xfrm rot="1622760">
            <a:off x="779398" y="3122194"/>
            <a:ext cx="597872" cy="662963"/>
          </a:xfrm>
          <a:custGeom>
            <a:avLst/>
            <a:gdLst/>
            <a:ahLst/>
            <a:cxnLst/>
            <a:rect l="l" t="t" r="r" b="b"/>
            <a:pathLst>
              <a:path w="597872" h="662963">
                <a:moveTo>
                  <a:pt x="0" y="0"/>
                </a:moveTo>
                <a:lnTo>
                  <a:pt x="597872" y="0"/>
                </a:lnTo>
                <a:lnTo>
                  <a:pt x="597872" y="662963"/>
                </a:lnTo>
                <a:lnTo>
                  <a:pt x="0" y="662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rot="1622760">
            <a:off x="777304" y="4551530"/>
            <a:ext cx="604697" cy="670531"/>
          </a:xfrm>
          <a:custGeom>
            <a:avLst/>
            <a:gdLst/>
            <a:ahLst/>
            <a:cxnLst/>
            <a:rect l="l" t="t" r="r" b="b"/>
            <a:pathLst>
              <a:path w="604697" h="670531">
                <a:moveTo>
                  <a:pt x="0" y="0"/>
                </a:moveTo>
                <a:lnTo>
                  <a:pt x="604697" y="0"/>
                </a:lnTo>
                <a:lnTo>
                  <a:pt x="604697" y="670531"/>
                </a:lnTo>
                <a:lnTo>
                  <a:pt x="0" y="67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TextBox 8"/>
          <p:cNvSpPr txBox="1"/>
          <p:nvPr/>
        </p:nvSpPr>
        <p:spPr>
          <a:xfrm>
            <a:off x="1269441" y="891747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importância da leitura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6679" y="6680046"/>
            <a:ext cx="16730885" cy="11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Melhor integração e participação social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Segers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et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al., 2023)</a:t>
            </a: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melhor compreensão dos direitos e responsabilidades sociais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(YMCA, 2022)</a:t>
            </a:r>
            <a:endParaRPr lang="pt-PT" sz="3199" noProof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0"/>
          <p:cNvSpPr/>
          <p:nvPr/>
        </p:nvSpPr>
        <p:spPr>
          <a:xfrm rot="1622760">
            <a:off x="686914" y="6505753"/>
            <a:ext cx="604697" cy="670531"/>
          </a:xfrm>
          <a:custGeom>
            <a:avLst/>
            <a:gdLst/>
            <a:ahLst/>
            <a:cxnLst/>
            <a:rect l="l" t="t" r="r" b="b"/>
            <a:pathLst>
              <a:path w="604697" h="670531">
                <a:moveTo>
                  <a:pt x="0" y="0"/>
                </a:moveTo>
                <a:lnTo>
                  <a:pt x="604697" y="0"/>
                </a:lnTo>
                <a:lnTo>
                  <a:pt x="604697" y="670531"/>
                </a:lnTo>
                <a:lnTo>
                  <a:pt x="0" y="67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6045818" y="362691"/>
            <a:ext cx="1765040" cy="1765040"/>
          </a:xfrm>
          <a:custGeom>
            <a:avLst/>
            <a:gdLst/>
            <a:ahLst/>
            <a:cxnLst/>
            <a:rect l="l" t="t" r="r" b="b"/>
            <a:pathLst>
              <a:path w="1765040" h="1765040">
                <a:moveTo>
                  <a:pt x="0" y="0"/>
                </a:moveTo>
                <a:lnTo>
                  <a:pt x="1765040" y="0"/>
                </a:lnTo>
                <a:lnTo>
                  <a:pt x="1765040" y="1765040"/>
                </a:lnTo>
                <a:lnTo>
                  <a:pt x="0" y="1765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1569923" y="-925637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1"/>
                </a:lnTo>
                <a:lnTo>
                  <a:pt x="0" y="4767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700116" y="231965"/>
            <a:ext cx="1853583" cy="2213234"/>
          </a:xfrm>
          <a:custGeom>
            <a:avLst/>
            <a:gdLst/>
            <a:ahLst/>
            <a:cxnLst/>
            <a:rect l="l" t="t" r="r" b="b"/>
            <a:pathLst>
              <a:path w="1853583" h="2213234">
                <a:moveTo>
                  <a:pt x="0" y="0"/>
                </a:moveTo>
                <a:lnTo>
                  <a:pt x="1853583" y="0"/>
                </a:lnTo>
                <a:lnTo>
                  <a:pt x="1853583" y="2213234"/>
                </a:lnTo>
                <a:lnTo>
                  <a:pt x="0" y="2213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028700" y="8559777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953869" y="4962525"/>
            <a:ext cx="11262606" cy="87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0" lvl="1" algn="l">
              <a:lnSpc>
                <a:spcPts val="3639"/>
              </a:lnSpc>
            </a:pPr>
            <a:r>
              <a:rPr lang="pt-PT" sz="25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Empregos menos remunerados, maior risco de desemprego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(Portela, 2015)</a:t>
            </a:r>
            <a:endParaRPr lang="pt-PT" sz="2599" noProof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9178" y="3998624"/>
            <a:ext cx="10234054" cy="43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0" lvl="1" algn="l">
              <a:lnSpc>
                <a:spcPts val="3639"/>
              </a:lnSpc>
            </a:pPr>
            <a:r>
              <a:rPr lang="pt-PT" sz="25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Maior risco de abandono escolar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(OCDE, 2016)</a:t>
            </a:r>
            <a:endParaRPr lang="pt-PT" sz="2599" noProof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Freeform 7"/>
          <p:cNvSpPr/>
          <p:nvPr/>
        </p:nvSpPr>
        <p:spPr>
          <a:xfrm rot="1622760">
            <a:off x="653830" y="3686343"/>
            <a:ext cx="597872" cy="662963"/>
          </a:xfrm>
          <a:custGeom>
            <a:avLst/>
            <a:gdLst/>
            <a:ahLst/>
            <a:cxnLst/>
            <a:rect l="l" t="t" r="r" b="b"/>
            <a:pathLst>
              <a:path w="597872" h="662963">
                <a:moveTo>
                  <a:pt x="0" y="0"/>
                </a:moveTo>
                <a:lnTo>
                  <a:pt x="597872" y="0"/>
                </a:lnTo>
                <a:lnTo>
                  <a:pt x="597872" y="662963"/>
                </a:lnTo>
                <a:lnTo>
                  <a:pt x="0" y="6629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1622760">
            <a:off x="645657" y="4682034"/>
            <a:ext cx="604697" cy="670531"/>
          </a:xfrm>
          <a:custGeom>
            <a:avLst/>
            <a:gdLst/>
            <a:ahLst/>
            <a:cxnLst/>
            <a:rect l="l" t="t" r="r" b="b"/>
            <a:pathLst>
              <a:path w="604697" h="670531">
                <a:moveTo>
                  <a:pt x="0" y="0"/>
                </a:moveTo>
                <a:lnTo>
                  <a:pt x="604697" y="0"/>
                </a:lnTo>
                <a:lnTo>
                  <a:pt x="604697" y="670531"/>
                </a:lnTo>
                <a:lnTo>
                  <a:pt x="0" y="670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/>
          <p:cNvSpPr txBox="1"/>
          <p:nvPr/>
        </p:nvSpPr>
        <p:spPr>
          <a:xfrm>
            <a:off x="952766" y="6174863"/>
            <a:ext cx="11266026" cy="91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0" lvl="1" algn="l">
              <a:lnSpc>
                <a:spcPts val="3639"/>
              </a:lnSpc>
              <a:spcBef>
                <a:spcPct val="0"/>
              </a:spcBef>
            </a:pPr>
            <a:r>
              <a:rPr lang="pt-PT" sz="2599" u="none" strike="noStrike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Menos valor atribuído à Educação - efeito geracional </a:t>
            </a:r>
            <a:r>
              <a:rPr lang="pt-PT" sz="2000" u="none" strike="noStrike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(Amaral </a:t>
            </a:r>
            <a:r>
              <a:rPr lang="pt-PT" sz="2000" u="none" strike="noStrike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et</a:t>
            </a:r>
            <a:r>
              <a:rPr lang="pt-PT" sz="2000" u="none" strike="noStrike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al., 2016)</a:t>
            </a:r>
            <a:r>
              <a:rPr lang="pt-PT" sz="2599" u="none" strike="noStrike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 rot="1622760">
            <a:off x="659942" y="6103010"/>
            <a:ext cx="604697" cy="670531"/>
          </a:xfrm>
          <a:custGeom>
            <a:avLst/>
            <a:gdLst/>
            <a:ahLst/>
            <a:cxnLst/>
            <a:rect l="l" t="t" r="r" b="b"/>
            <a:pathLst>
              <a:path w="604697" h="670531">
                <a:moveTo>
                  <a:pt x="0" y="0"/>
                </a:moveTo>
                <a:lnTo>
                  <a:pt x="604697" y="0"/>
                </a:lnTo>
                <a:lnTo>
                  <a:pt x="604697" y="670531"/>
                </a:lnTo>
                <a:lnTo>
                  <a:pt x="0" y="670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1136679" y="2637654"/>
            <a:ext cx="12187931" cy="66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0"/>
              </a:lnSpc>
            </a:pPr>
            <a:r>
              <a:rPr lang="en-US" sz="3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Baixos níveis de literacia têm custos elevados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9441" y="837434"/>
            <a:ext cx="10039739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importância da leitura</a:t>
            </a:r>
          </a:p>
        </p:txBody>
      </p:sp>
      <p:sp>
        <p:nvSpPr>
          <p:cNvPr id="13" name="Freeform 13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1076569" y="7639039"/>
            <a:ext cx="10811494" cy="87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0" lvl="1" algn="l">
              <a:lnSpc>
                <a:spcPts val="3639"/>
              </a:lnSpc>
            </a:pPr>
            <a:r>
              <a:rPr lang="pt-PT" sz="25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Menor desenvolvimento social e económico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World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Literacy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Foundation, 2024)</a:t>
            </a:r>
            <a:endParaRPr lang="pt-PT" sz="2599" noProof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Freeform 15"/>
          <p:cNvSpPr/>
          <p:nvPr/>
        </p:nvSpPr>
        <p:spPr>
          <a:xfrm rot="1622760">
            <a:off x="726352" y="7370448"/>
            <a:ext cx="604697" cy="670531"/>
          </a:xfrm>
          <a:custGeom>
            <a:avLst/>
            <a:gdLst/>
            <a:ahLst/>
            <a:cxnLst/>
            <a:rect l="l" t="t" r="r" b="b"/>
            <a:pathLst>
              <a:path w="604697" h="670531">
                <a:moveTo>
                  <a:pt x="0" y="0"/>
                </a:moveTo>
                <a:lnTo>
                  <a:pt x="604696" y="0"/>
                </a:lnTo>
                <a:lnTo>
                  <a:pt x="604696" y="670531"/>
                </a:lnTo>
                <a:lnTo>
                  <a:pt x="0" y="670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Freeform 16"/>
          <p:cNvSpPr/>
          <p:nvPr/>
        </p:nvSpPr>
        <p:spPr>
          <a:xfrm>
            <a:off x="12529873" y="4065299"/>
            <a:ext cx="5023826" cy="3441321"/>
          </a:xfrm>
          <a:custGeom>
            <a:avLst/>
            <a:gdLst/>
            <a:ahLst/>
            <a:cxnLst/>
            <a:rect l="l" t="t" r="r" b="b"/>
            <a:pathLst>
              <a:path w="5023826" h="3441321">
                <a:moveTo>
                  <a:pt x="0" y="0"/>
                </a:moveTo>
                <a:lnTo>
                  <a:pt x="5023826" y="0"/>
                </a:lnTo>
                <a:lnTo>
                  <a:pt x="5023826" y="3441321"/>
                </a:lnTo>
                <a:lnTo>
                  <a:pt x="0" y="3441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8131" y="1953452"/>
            <a:ext cx="9022123" cy="5422872"/>
          </a:xfrm>
          <a:custGeom>
            <a:avLst/>
            <a:gdLst/>
            <a:ahLst/>
            <a:cxnLst/>
            <a:rect l="l" t="t" r="r" b="b"/>
            <a:pathLst>
              <a:path w="9022123" h="5422872">
                <a:moveTo>
                  <a:pt x="0" y="0"/>
                </a:moveTo>
                <a:lnTo>
                  <a:pt x="9022123" y="0"/>
                </a:lnTo>
                <a:lnTo>
                  <a:pt x="9022123" y="5422872"/>
                </a:lnTo>
                <a:lnTo>
                  <a:pt x="0" y="5422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5700116" y="231965"/>
            <a:ext cx="1853583" cy="2213234"/>
          </a:xfrm>
          <a:custGeom>
            <a:avLst/>
            <a:gdLst/>
            <a:ahLst/>
            <a:cxnLst/>
            <a:rect l="l" t="t" r="r" b="b"/>
            <a:pathLst>
              <a:path w="1853583" h="2213234">
                <a:moveTo>
                  <a:pt x="0" y="0"/>
                </a:moveTo>
                <a:lnTo>
                  <a:pt x="1853583" y="0"/>
                </a:lnTo>
                <a:lnTo>
                  <a:pt x="1853583" y="2213234"/>
                </a:lnTo>
                <a:lnTo>
                  <a:pt x="0" y="2213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 desafio</a:t>
            </a:r>
          </a:p>
        </p:txBody>
      </p:sp>
      <p:sp>
        <p:nvSpPr>
          <p:cNvPr id="5" name="Freeform 5"/>
          <p:cNvSpPr/>
          <p:nvPr/>
        </p:nvSpPr>
        <p:spPr>
          <a:xfrm rot="2825414">
            <a:off x="1714118" y="-104507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AutoShape 6"/>
          <p:cNvSpPr/>
          <p:nvPr/>
        </p:nvSpPr>
        <p:spPr>
          <a:xfrm>
            <a:off x="9009466" y="3031201"/>
            <a:ext cx="710386" cy="537733"/>
          </a:xfrm>
          <a:prstGeom prst="line">
            <a:avLst/>
          </a:prstGeom>
          <a:ln w="38100" cap="flat">
            <a:solidFill>
              <a:srgbClr val="C53F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>
            <a:off x="1028700" y="8480896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5907485" y="7639937"/>
            <a:ext cx="1627547" cy="1059385"/>
          </a:xfrm>
          <a:custGeom>
            <a:avLst/>
            <a:gdLst/>
            <a:ahLst/>
            <a:cxnLst/>
            <a:rect l="l" t="t" r="r" b="b"/>
            <a:pathLst>
              <a:path w="1627547" h="1059385">
                <a:moveTo>
                  <a:pt x="0" y="0"/>
                </a:moveTo>
                <a:lnTo>
                  <a:pt x="1627547" y="0"/>
                </a:lnTo>
                <a:lnTo>
                  <a:pt x="1627547" y="1059385"/>
                </a:lnTo>
                <a:lnTo>
                  <a:pt x="0" y="1059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7818053" y="7639937"/>
            <a:ext cx="1627547" cy="1059385"/>
          </a:xfrm>
          <a:custGeom>
            <a:avLst/>
            <a:gdLst/>
            <a:ahLst/>
            <a:cxnLst/>
            <a:rect l="l" t="t" r="r" b="b"/>
            <a:pathLst>
              <a:path w="1627547" h="1059385">
                <a:moveTo>
                  <a:pt x="0" y="0"/>
                </a:moveTo>
                <a:lnTo>
                  <a:pt x="1627546" y="0"/>
                </a:lnTo>
                <a:lnTo>
                  <a:pt x="1627546" y="1059385"/>
                </a:lnTo>
                <a:lnTo>
                  <a:pt x="0" y="1059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1644646" y="7639937"/>
            <a:ext cx="1627547" cy="1059385"/>
          </a:xfrm>
          <a:custGeom>
            <a:avLst/>
            <a:gdLst/>
            <a:ahLst/>
            <a:cxnLst/>
            <a:rect l="l" t="t" r="r" b="b"/>
            <a:pathLst>
              <a:path w="1627547" h="1059385">
                <a:moveTo>
                  <a:pt x="0" y="0"/>
                </a:moveTo>
                <a:lnTo>
                  <a:pt x="1627546" y="0"/>
                </a:lnTo>
                <a:lnTo>
                  <a:pt x="1627546" y="1059385"/>
                </a:lnTo>
                <a:lnTo>
                  <a:pt x="0" y="1059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9731349" y="7639937"/>
            <a:ext cx="1627547" cy="1059385"/>
          </a:xfrm>
          <a:custGeom>
            <a:avLst/>
            <a:gdLst/>
            <a:ahLst/>
            <a:cxnLst/>
            <a:rect l="l" t="t" r="r" b="b"/>
            <a:pathLst>
              <a:path w="1627547" h="1059385">
                <a:moveTo>
                  <a:pt x="0" y="0"/>
                </a:moveTo>
                <a:lnTo>
                  <a:pt x="1627547" y="0"/>
                </a:lnTo>
                <a:lnTo>
                  <a:pt x="1627547" y="1059385"/>
                </a:lnTo>
                <a:lnTo>
                  <a:pt x="0" y="1059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4550946" y="9505635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49"/>
                </a:lnTo>
                <a:lnTo>
                  <a:pt x="0" y="82674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4406923" y="-1103859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0" y="0"/>
                </a:lnTo>
                <a:lnTo>
                  <a:pt x="4489950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028700" y="8576705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8"/>
                </a:lnTo>
                <a:lnTo>
                  <a:pt x="0" y="5700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2143510" y="5051813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ao conhecimento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43510" y="6027808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às capacidades cognitivas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3510" y="4075705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à linguagem</a:t>
            </a:r>
          </a:p>
        </p:txBody>
      </p:sp>
      <p:sp>
        <p:nvSpPr>
          <p:cNvPr id="7" name="Freeform 7"/>
          <p:cNvSpPr/>
          <p:nvPr/>
        </p:nvSpPr>
        <p:spPr>
          <a:xfrm>
            <a:off x="1591663" y="3792711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90"/>
                </a:lnTo>
                <a:lnTo>
                  <a:pt x="0" y="695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1591663" y="4783576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89"/>
                </a:lnTo>
                <a:lnTo>
                  <a:pt x="0" y="695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591663" y="5820695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89"/>
                </a:lnTo>
                <a:lnTo>
                  <a:pt x="0" y="695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2143510" y="7094873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à motivação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91663" y="6887759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90"/>
                </a:lnTo>
                <a:lnTo>
                  <a:pt x="0" y="695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2143510" y="8068432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ao contacto com o mundo letrado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91663" y="7861318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90"/>
                </a:lnTo>
                <a:lnTo>
                  <a:pt x="0" y="695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9449669" y="3792711"/>
            <a:ext cx="1991675" cy="4783994"/>
          </a:xfrm>
          <a:custGeom>
            <a:avLst/>
            <a:gdLst/>
            <a:ahLst/>
            <a:cxnLst/>
            <a:rect l="l" t="t" r="r" b="b"/>
            <a:pathLst>
              <a:path w="1991675" h="4783994">
                <a:moveTo>
                  <a:pt x="0" y="0"/>
                </a:moveTo>
                <a:lnTo>
                  <a:pt x="1991675" y="0"/>
                </a:lnTo>
                <a:lnTo>
                  <a:pt x="1991675" y="4783994"/>
                </a:lnTo>
                <a:lnTo>
                  <a:pt x="0" y="4783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69508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Freeform 15"/>
          <p:cNvSpPr/>
          <p:nvPr/>
        </p:nvSpPr>
        <p:spPr>
          <a:xfrm>
            <a:off x="11952604" y="5143500"/>
            <a:ext cx="2248551" cy="2162697"/>
          </a:xfrm>
          <a:custGeom>
            <a:avLst/>
            <a:gdLst/>
            <a:ahLst/>
            <a:cxnLst/>
            <a:rect l="l" t="t" r="r" b="b"/>
            <a:pathLst>
              <a:path w="2248551" h="2162697">
                <a:moveTo>
                  <a:pt x="0" y="0"/>
                </a:moveTo>
                <a:lnTo>
                  <a:pt x="2248551" y="0"/>
                </a:lnTo>
                <a:lnTo>
                  <a:pt x="2248551" y="2162697"/>
                </a:lnTo>
                <a:lnTo>
                  <a:pt x="0" y="21626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TextBox 16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 papel da família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2326" y="3092941"/>
            <a:ext cx="1673088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sucesso na aprendizagem da leitura está intrinsecamente ligado </a:t>
            </a:r>
          </a:p>
        </p:txBody>
      </p:sp>
      <p:sp>
        <p:nvSpPr>
          <p:cNvPr id="18" name="Freeform 18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4441343" y="-1151020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1" y="0"/>
                </a:lnTo>
                <a:lnTo>
                  <a:pt x="4489951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 papel da família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8573010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9"/>
                </a:lnTo>
                <a:lnTo>
                  <a:pt x="0" y="5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1595215" y="4750443"/>
            <a:ext cx="15830483" cy="11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lançam as bases para uma utilização posterior - os livros e a leitura tornam-se parte da vida quotidiana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3581" y="3092941"/>
            <a:ext cx="16730885" cy="108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 contacto precoce com os livros tem um efeito duradouro e profundo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Desmurget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2023)</a:t>
            </a:r>
            <a:endParaRPr lang="en-US" sz="31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36679" y="4605767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1" y="0"/>
                </a:lnTo>
                <a:lnTo>
                  <a:pt x="599471" y="695590"/>
                </a:lnTo>
                <a:lnTo>
                  <a:pt x="0" y="695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TextBox 8"/>
          <p:cNvSpPr txBox="1"/>
          <p:nvPr/>
        </p:nvSpPr>
        <p:spPr>
          <a:xfrm>
            <a:off x="1595215" y="6473065"/>
            <a:ext cx="14539810" cy="169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estimulam o desenvolvimento das habilidades que sustentam a aprendizagem formal: competências linguísticas, conhecimentos acerca do sistema de escrita e do mundo 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6210995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90"/>
                </a:lnTo>
                <a:lnTo>
                  <a:pt x="0" y="695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5010749" y="606394"/>
            <a:ext cx="2248551" cy="2162697"/>
          </a:xfrm>
          <a:custGeom>
            <a:avLst/>
            <a:gdLst/>
            <a:ahLst/>
            <a:cxnLst/>
            <a:rect l="l" t="t" r="r" b="b"/>
            <a:pathLst>
              <a:path w="2248551" h="2162697">
                <a:moveTo>
                  <a:pt x="0" y="0"/>
                </a:moveTo>
                <a:lnTo>
                  <a:pt x="2248551" y="0"/>
                </a:lnTo>
                <a:lnTo>
                  <a:pt x="2248551" y="2162697"/>
                </a:lnTo>
                <a:lnTo>
                  <a:pt x="0" y="21626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4755969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9" y="0"/>
                </a:lnTo>
                <a:lnTo>
                  <a:pt x="9186109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25414">
            <a:off x="4452307" y="-1151020"/>
            <a:ext cx="4489950" cy="4767322"/>
          </a:xfrm>
          <a:custGeom>
            <a:avLst/>
            <a:gdLst/>
            <a:ahLst/>
            <a:cxnLst/>
            <a:rect l="l" t="t" r="r" b="b"/>
            <a:pathLst>
              <a:path w="4489950" h="4767322">
                <a:moveTo>
                  <a:pt x="0" y="0"/>
                </a:moveTo>
                <a:lnTo>
                  <a:pt x="4489950" y="0"/>
                </a:lnTo>
                <a:lnTo>
                  <a:pt x="4489950" y="4767322"/>
                </a:lnTo>
                <a:lnTo>
                  <a:pt x="0" y="476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269441" y="651619"/>
            <a:ext cx="12187931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 papel da família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8550409"/>
            <a:ext cx="16230600" cy="5700998"/>
          </a:xfrm>
          <a:custGeom>
            <a:avLst/>
            <a:gdLst/>
            <a:ahLst/>
            <a:cxnLst/>
            <a:rect l="l" t="t" r="r" b="b"/>
            <a:pathLst>
              <a:path w="16230600" h="5700998">
                <a:moveTo>
                  <a:pt x="0" y="0"/>
                </a:moveTo>
                <a:lnTo>
                  <a:pt x="16230600" y="0"/>
                </a:lnTo>
                <a:lnTo>
                  <a:pt x="16230600" y="5700999"/>
                </a:lnTo>
                <a:lnTo>
                  <a:pt x="0" y="5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1478684" y="3533045"/>
            <a:ext cx="16730885" cy="11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85-95% das crianças adoram a leitura partilhada com os pais porque são momentos especiais de prazer mútuo, cumplicidade e apego emocional</a:t>
            </a:r>
          </a:p>
        </p:txBody>
      </p:sp>
      <p:sp>
        <p:nvSpPr>
          <p:cNvPr id="6" name="Freeform 6"/>
          <p:cNvSpPr/>
          <p:nvPr/>
        </p:nvSpPr>
        <p:spPr>
          <a:xfrm>
            <a:off x="1008604" y="3270975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90"/>
                </a:lnTo>
                <a:lnTo>
                  <a:pt x="0" y="695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1478684" y="5278889"/>
            <a:ext cx="16730885" cy="112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8" lvl="1" algn="l">
              <a:lnSpc>
                <a:spcPts val="4479"/>
              </a:lnSpc>
            </a:pPr>
            <a:r>
              <a:rPr lang="pt-PT" sz="3199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 pais reconhecem os benefícios para o desenvolvimento da linguagem e da imaginação e para a melhoria dos resultados escolares 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pt-PT" sz="2000" noProof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Desmurget</a:t>
            </a:r>
            <a:r>
              <a:rPr lang="pt-PT" sz="200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2023; KPMG, 2019)</a:t>
            </a:r>
            <a:endParaRPr lang="pt-PT" sz="3199" noProof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08604" y="5022782"/>
            <a:ext cx="599472" cy="695590"/>
          </a:xfrm>
          <a:custGeom>
            <a:avLst/>
            <a:gdLst/>
            <a:ahLst/>
            <a:cxnLst/>
            <a:rect l="l" t="t" r="r" b="b"/>
            <a:pathLst>
              <a:path w="599472" h="695590">
                <a:moveTo>
                  <a:pt x="0" y="0"/>
                </a:moveTo>
                <a:lnTo>
                  <a:pt x="599472" y="0"/>
                </a:lnTo>
                <a:lnTo>
                  <a:pt x="599472" y="695589"/>
                </a:lnTo>
                <a:lnTo>
                  <a:pt x="0" y="695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5010749" y="608490"/>
            <a:ext cx="2248551" cy="2162697"/>
          </a:xfrm>
          <a:custGeom>
            <a:avLst/>
            <a:gdLst/>
            <a:ahLst/>
            <a:cxnLst/>
            <a:rect l="l" t="t" r="r" b="b"/>
            <a:pathLst>
              <a:path w="2248551" h="2162697">
                <a:moveTo>
                  <a:pt x="0" y="0"/>
                </a:moveTo>
                <a:lnTo>
                  <a:pt x="2248551" y="0"/>
                </a:lnTo>
                <a:lnTo>
                  <a:pt x="2248551" y="2162697"/>
                </a:lnTo>
                <a:lnTo>
                  <a:pt x="0" y="21626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4550946" y="9460250"/>
            <a:ext cx="9186109" cy="826750"/>
          </a:xfrm>
          <a:custGeom>
            <a:avLst/>
            <a:gdLst/>
            <a:ahLst/>
            <a:cxnLst/>
            <a:rect l="l" t="t" r="r" b="b"/>
            <a:pathLst>
              <a:path w="9186109" h="826750">
                <a:moveTo>
                  <a:pt x="0" y="0"/>
                </a:moveTo>
                <a:lnTo>
                  <a:pt x="9186108" y="0"/>
                </a:lnTo>
                <a:lnTo>
                  <a:pt x="9186108" y="826750"/>
                </a:lnTo>
                <a:lnTo>
                  <a:pt x="0" y="826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1047</Words>
  <Application>Microsoft Office PowerPoint</Application>
  <PresentationFormat>Personalizados</PresentationFormat>
  <Paragraphs>112</Paragraphs>
  <Slides>24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3" baseType="lpstr">
      <vt:lpstr>Poppins Italics</vt:lpstr>
      <vt:lpstr>Poppins</vt:lpstr>
      <vt:lpstr>Poppins Semi-Bold</vt:lpstr>
      <vt:lpstr>Poppins Bold</vt:lpstr>
      <vt:lpstr>Open Sans</vt:lpstr>
      <vt:lpstr>Calibri</vt:lpstr>
      <vt:lpstr>Open Sans 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LER fora da escola 2025 - 2026</dc:title>
  <cp:lastModifiedBy>Luisa Dinis (DGE-RBE)</cp:lastModifiedBy>
  <cp:revision>4</cp:revision>
  <dcterms:created xsi:type="dcterms:W3CDTF">2006-08-16T00:00:00Z</dcterms:created>
  <dcterms:modified xsi:type="dcterms:W3CDTF">2025-09-10T11:14:59Z</dcterms:modified>
  <dc:identifier>DAGuEGm3Ffk</dc:identifier>
</cp:coreProperties>
</file>