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8288000" cy="10287000"/>
  <p:notesSz cx="6858000" cy="9144000"/>
  <p:embeddedFontLst>
    <p:embeddedFont>
      <p:font typeface="Open Sans" panose="020B0606030504020204" pitchFamily="34" charset="0"/>
      <p:regular r:id="rId26"/>
    </p:embeddedFont>
    <p:embeddedFont>
      <p:font typeface="Open Sans Bold" panose="020B0806030504020204" charset="0"/>
      <p:regular r:id="rId27"/>
    </p:embeddedFont>
    <p:embeddedFont>
      <p:font typeface="Poppins" panose="00000500000000000000" pitchFamily="2" charset="0"/>
      <p:regular r:id="rId28"/>
    </p:embeddedFont>
    <p:embeddedFont>
      <p:font typeface="Poppins Bold" panose="00000800000000000000" charset="0"/>
      <p:regular r:id="rId29"/>
    </p:embeddedFont>
    <p:embeddedFont>
      <p:font typeface="Poppins Italics" panose="020B0604020202020204" charset="0"/>
      <p:regular r:id="rId30"/>
    </p:embeddedFont>
    <p:embeddedFont>
      <p:font typeface="Poppins Semi-Bold" panose="020B0604020202020204" charset="0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1" d="100"/>
          <a:sy n="71" d="100"/>
        </p:scale>
        <p:origin x="71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hyperlink" Target="https://www.canva.com/design/DAGuEGm3Ffk/us8NnO-gnEc_33Z55-n2pA/edit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svg"/><Relationship Id="rId9" Type="http://schemas.openxmlformats.org/officeDocument/2006/relationships/image" Target="../media/image7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9.svg"/><Relationship Id="rId7" Type="http://schemas.openxmlformats.org/officeDocument/2006/relationships/image" Target="../media/image3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18.png"/><Relationship Id="rId4" Type="http://schemas.openxmlformats.org/officeDocument/2006/relationships/image" Target="../media/image29.png"/><Relationship Id="rId9" Type="http://schemas.openxmlformats.org/officeDocument/2006/relationships/image" Target="../media/image35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2.svg"/><Relationship Id="rId7" Type="http://schemas.openxmlformats.org/officeDocument/2006/relationships/image" Target="../media/image4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9.svg"/><Relationship Id="rId7" Type="http://schemas.openxmlformats.org/officeDocument/2006/relationships/image" Target="../media/image45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11" Type="http://schemas.openxmlformats.org/officeDocument/2006/relationships/image" Target="../media/image18.png"/><Relationship Id="rId5" Type="http://schemas.openxmlformats.org/officeDocument/2006/relationships/image" Target="../media/image43.svg"/><Relationship Id="rId10" Type="http://schemas.openxmlformats.org/officeDocument/2006/relationships/hyperlink" Target="https://www.projetoler.pt" TargetMode="External"/><Relationship Id="rId4" Type="http://schemas.openxmlformats.org/officeDocument/2006/relationships/image" Target="../media/image42.png"/><Relationship Id="rId9" Type="http://schemas.openxmlformats.org/officeDocument/2006/relationships/image" Target="../media/image4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18.png"/><Relationship Id="rId3" Type="http://schemas.openxmlformats.org/officeDocument/2006/relationships/image" Target="../media/image12.svg"/><Relationship Id="rId7" Type="http://schemas.openxmlformats.org/officeDocument/2006/relationships/image" Target="../media/image50.svg"/><Relationship Id="rId12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openxmlformats.org/officeDocument/2006/relationships/image" Target="../media/image54.svg"/><Relationship Id="rId5" Type="http://schemas.openxmlformats.org/officeDocument/2006/relationships/image" Target="../media/image48.sv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52.svg"/><Relationship Id="rId7" Type="http://schemas.openxmlformats.org/officeDocument/2006/relationships/image" Target="../media/image54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image" Target="../media/image18.png"/><Relationship Id="rId5" Type="http://schemas.openxmlformats.org/officeDocument/2006/relationships/image" Target="../media/image48.svg"/><Relationship Id="rId10" Type="http://schemas.openxmlformats.org/officeDocument/2006/relationships/image" Target="../media/image12.svg"/><Relationship Id="rId4" Type="http://schemas.openxmlformats.org/officeDocument/2006/relationships/image" Target="../media/image47.png"/><Relationship Id="rId9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9.svg"/><Relationship Id="rId7" Type="http://schemas.openxmlformats.org/officeDocument/2006/relationships/image" Target="../media/image4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18.png"/><Relationship Id="rId5" Type="http://schemas.openxmlformats.org/officeDocument/2006/relationships/image" Target="../media/image56.svg"/><Relationship Id="rId10" Type="http://schemas.openxmlformats.org/officeDocument/2006/relationships/image" Target="../media/image29.png"/><Relationship Id="rId4" Type="http://schemas.openxmlformats.org/officeDocument/2006/relationships/image" Target="../media/image55.png"/><Relationship Id="rId9" Type="http://schemas.openxmlformats.org/officeDocument/2006/relationships/image" Target="../media/image58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18.png"/><Relationship Id="rId3" Type="http://schemas.openxmlformats.org/officeDocument/2006/relationships/image" Target="../media/image12.svg"/><Relationship Id="rId7" Type="http://schemas.openxmlformats.org/officeDocument/2006/relationships/image" Target="../media/image50.svg"/><Relationship Id="rId12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openxmlformats.org/officeDocument/2006/relationships/image" Target="../media/image60.svg"/><Relationship Id="rId5" Type="http://schemas.openxmlformats.org/officeDocument/2006/relationships/image" Target="../media/image48.svg"/><Relationship Id="rId10" Type="http://schemas.openxmlformats.org/officeDocument/2006/relationships/image" Target="../media/image59.png"/><Relationship Id="rId4" Type="http://schemas.openxmlformats.org/officeDocument/2006/relationships/image" Target="../media/image47.png"/><Relationship Id="rId9" Type="http://schemas.openxmlformats.org/officeDocument/2006/relationships/image" Target="../media/image52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9.svg"/><Relationship Id="rId7" Type="http://schemas.openxmlformats.org/officeDocument/2006/relationships/hyperlink" Target="https://www.rbe.mec.pt/np4/LER-fora-da-escola.html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hyperlink" Target="https://www.projetoler.pt/" TargetMode="External"/><Relationship Id="rId4" Type="http://schemas.openxmlformats.org/officeDocument/2006/relationships/image" Target="../media/image29.png"/><Relationship Id="rId9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svg"/><Relationship Id="rId3" Type="http://schemas.openxmlformats.org/officeDocument/2006/relationships/image" Target="../media/image64.svg"/><Relationship Id="rId7" Type="http://schemas.openxmlformats.org/officeDocument/2006/relationships/image" Target="../media/image67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svg"/><Relationship Id="rId5" Type="http://schemas.openxmlformats.org/officeDocument/2006/relationships/image" Target="../media/image65.png"/><Relationship Id="rId10" Type="http://schemas.openxmlformats.org/officeDocument/2006/relationships/image" Target="../media/image18.png"/><Relationship Id="rId4" Type="http://schemas.openxmlformats.org/officeDocument/2006/relationships/hyperlink" Target="https://www.rbe.mec.pt/np4/LER-fora-da-escola-espaco-dos-livros/" TargetMode="External"/><Relationship Id="rId9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70.svg"/><Relationship Id="rId7" Type="http://schemas.openxmlformats.org/officeDocument/2006/relationships/image" Target="../media/image72.sv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hyperlink" Target="https://youtu.be/lDMLtEGTnMo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9.svg"/><Relationship Id="rId7" Type="http://schemas.openxmlformats.org/officeDocument/2006/relationships/image" Target="../media/image3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svg"/><Relationship Id="rId5" Type="http://schemas.openxmlformats.org/officeDocument/2006/relationships/image" Target="../media/image73.png"/><Relationship Id="rId4" Type="http://schemas.openxmlformats.org/officeDocument/2006/relationships/image" Target="../media/image15.png"/><Relationship Id="rId9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svg"/><Relationship Id="rId3" Type="http://schemas.openxmlformats.org/officeDocument/2006/relationships/image" Target="../media/image9.svg"/><Relationship Id="rId7" Type="http://schemas.openxmlformats.org/officeDocument/2006/relationships/image" Target="../media/image7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76.svg"/><Relationship Id="rId4" Type="http://schemas.openxmlformats.org/officeDocument/2006/relationships/image" Target="../media/image75.png"/><Relationship Id="rId9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svg"/><Relationship Id="rId3" Type="http://schemas.openxmlformats.org/officeDocument/2006/relationships/image" Target="../media/image9.svg"/><Relationship Id="rId7" Type="http://schemas.openxmlformats.org/officeDocument/2006/relationships/image" Target="../media/image8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svg"/><Relationship Id="rId5" Type="http://schemas.openxmlformats.org/officeDocument/2006/relationships/image" Target="../media/image79.png"/><Relationship Id="rId4" Type="http://schemas.openxmlformats.org/officeDocument/2006/relationships/image" Target="../media/image15.png"/><Relationship Id="rId9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84.svg"/><Relationship Id="rId4" Type="http://schemas.openxmlformats.org/officeDocument/2006/relationships/image" Target="../media/image8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9.svg"/><Relationship Id="rId7" Type="http://schemas.openxmlformats.org/officeDocument/2006/relationships/image" Target="../media/image88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png"/><Relationship Id="rId5" Type="http://schemas.openxmlformats.org/officeDocument/2006/relationships/image" Target="../media/image86.svg"/><Relationship Id="rId4" Type="http://schemas.openxmlformats.org/officeDocument/2006/relationships/image" Target="../media/image85.png"/><Relationship Id="rId9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sv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2.svg"/><Relationship Id="rId7" Type="http://schemas.openxmlformats.org/officeDocument/2006/relationships/image" Target="../media/image1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sv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10" Type="http://schemas.openxmlformats.org/officeDocument/2006/relationships/image" Target="../media/image21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svg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12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26.svg"/><Relationship Id="rId5" Type="http://schemas.openxmlformats.org/officeDocument/2006/relationships/image" Target="../media/image11.png"/><Relationship Id="rId10" Type="http://schemas.openxmlformats.org/officeDocument/2006/relationships/image" Target="../media/image25.png"/><Relationship Id="rId4" Type="http://schemas.openxmlformats.org/officeDocument/2006/relationships/image" Target="../media/image14.svg"/><Relationship Id="rId9" Type="http://schemas.openxmlformats.org/officeDocument/2006/relationships/image" Target="../media/image24.svg"/><Relationship Id="rId1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9.svg"/><Relationship Id="rId7" Type="http://schemas.openxmlformats.org/officeDocument/2006/relationships/image" Target="../media/image3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svg"/><Relationship Id="rId11" Type="http://schemas.openxmlformats.org/officeDocument/2006/relationships/image" Target="../media/image18.png"/><Relationship Id="rId5" Type="http://schemas.openxmlformats.org/officeDocument/2006/relationships/image" Target="../media/image30.png"/><Relationship Id="rId10" Type="http://schemas.openxmlformats.org/officeDocument/2006/relationships/image" Target="../media/image35.sv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9.svg"/><Relationship Id="rId7" Type="http://schemas.openxmlformats.org/officeDocument/2006/relationships/image" Target="../media/image3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9.svg"/><Relationship Id="rId7" Type="http://schemas.openxmlformats.org/officeDocument/2006/relationships/image" Target="../media/image3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875970" y="2815684"/>
            <a:ext cx="6383330" cy="6393878"/>
          </a:xfrm>
          <a:custGeom>
            <a:avLst/>
            <a:gdLst/>
            <a:ahLst/>
            <a:cxnLst/>
            <a:rect l="l" t="t" r="r" b="b"/>
            <a:pathLst>
              <a:path w="6383330" h="6393878">
                <a:moveTo>
                  <a:pt x="0" y="0"/>
                </a:moveTo>
                <a:lnTo>
                  <a:pt x="6383330" y="0"/>
                </a:lnTo>
                <a:lnTo>
                  <a:pt x="6383330" y="6393879"/>
                </a:lnTo>
                <a:lnTo>
                  <a:pt x="0" y="63938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299" r="-24042"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3" name="Freeform 3"/>
          <p:cNvSpPr/>
          <p:nvPr/>
        </p:nvSpPr>
        <p:spPr>
          <a:xfrm rot="8473615">
            <a:off x="9204680" y="3736306"/>
            <a:ext cx="666165" cy="1347025"/>
          </a:xfrm>
          <a:custGeom>
            <a:avLst/>
            <a:gdLst/>
            <a:ahLst/>
            <a:cxnLst/>
            <a:rect l="l" t="t" r="r" b="b"/>
            <a:pathLst>
              <a:path w="666165" h="1347025">
                <a:moveTo>
                  <a:pt x="0" y="0"/>
                </a:moveTo>
                <a:lnTo>
                  <a:pt x="666165" y="0"/>
                </a:lnTo>
                <a:lnTo>
                  <a:pt x="666165" y="1347026"/>
                </a:lnTo>
                <a:lnTo>
                  <a:pt x="0" y="134702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4" name="Freeform 4"/>
          <p:cNvSpPr/>
          <p:nvPr/>
        </p:nvSpPr>
        <p:spPr>
          <a:xfrm>
            <a:off x="536435" y="744594"/>
            <a:ext cx="11464747" cy="1031827"/>
          </a:xfrm>
          <a:custGeom>
            <a:avLst/>
            <a:gdLst/>
            <a:ahLst/>
            <a:cxnLst/>
            <a:rect l="l" t="t" r="r" b="b"/>
            <a:pathLst>
              <a:path w="11464747" h="1031827">
                <a:moveTo>
                  <a:pt x="0" y="0"/>
                </a:moveTo>
                <a:lnTo>
                  <a:pt x="11464747" y="0"/>
                </a:lnTo>
                <a:lnTo>
                  <a:pt x="11464747" y="1031827"/>
                </a:lnTo>
                <a:lnTo>
                  <a:pt x="0" y="10318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5" name="Freeform 5"/>
          <p:cNvSpPr/>
          <p:nvPr/>
        </p:nvSpPr>
        <p:spPr>
          <a:xfrm>
            <a:off x="860051" y="4648679"/>
            <a:ext cx="8283949" cy="1929470"/>
          </a:xfrm>
          <a:custGeom>
            <a:avLst/>
            <a:gdLst/>
            <a:ahLst/>
            <a:cxnLst/>
            <a:rect l="l" t="t" r="r" b="b"/>
            <a:pathLst>
              <a:path w="8283949" h="1929470">
                <a:moveTo>
                  <a:pt x="0" y="0"/>
                </a:moveTo>
                <a:lnTo>
                  <a:pt x="8283949" y="0"/>
                </a:lnTo>
                <a:lnTo>
                  <a:pt x="8283949" y="1929470"/>
                </a:lnTo>
                <a:lnTo>
                  <a:pt x="0" y="192947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6" name="TextBox 6"/>
          <p:cNvSpPr txBox="1"/>
          <p:nvPr/>
        </p:nvSpPr>
        <p:spPr>
          <a:xfrm>
            <a:off x="10875970" y="9220200"/>
            <a:ext cx="6383330" cy="6565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0"/>
              </a:lnSpc>
            </a:pPr>
            <a:r>
              <a:rPr lang="en-US" sz="1900" u="sng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7" tooltip="https://www.canva.com/design/DAGuEGm3Ffk/us8NnO-gnEc_33Z55-n2pA/edit"/>
              </a:rPr>
              <a:t>Imagem de FatCamera</a:t>
            </a:r>
            <a:r>
              <a:rPr lang="en-US" sz="19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900" u="sng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7" tooltip="https://www.canva.com/design/DAGuEGm3Ffk/us8NnO-gnEc_33Z55-n2pA/edit"/>
              </a:rPr>
              <a:t>Getty Images Signature</a:t>
            </a:r>
            <a:r>
              <a:rPr lang="en-US" sz="19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via https://www.canva.com/</a:t>
            </a:r>
          </a:p>
        </p:txBody>
      </p:sp>
      <p:sp>
        <p:nvSpPr>
          <p:cNvPr id="7" name="Freeform 7"/>
          <p:cNvSpPr/>
          <p:nvPr/>
        </p:nvSpPr>
        <p:spPr>
          <a:xfrm>
            <a:off x="536435" y="7961963"/>
            <a:ext cx="4467692" cy="837692"/>
          </a:xfrm>
          <a:custGeom>
            <a:avLst/>
            <a:gdLst/>
            <a:ahLst/>
            <a:cxnLst/>
            <a:rect l="l" t="t" r="r" b="b"/>
            <a:pathLst>
              <a:path w="4467692" h="837692">
                <a:moveTo>
                  <a:pt x="0" y="0"/>
                </a:moveTo>
                <a:lnTo>
                  <a:pt x="4467692" y="0"/>
                </a:lnTo>
                <a:lnTo>
                  <a:pt x="4467692" y="837692"/>
                </a:lnTo>
                <a:lnTo>
                  <a:pt x="0" y="83769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8" name="TextBox 8"/>
          <p:cNvSpPr txBox="1"/>
          <p:nvPr/>
        </p:nvSpPr>
        <p:spPr>
          <a:xfrm>
            <a:off x="1028700" y="8036082"/>
            <a:ext cx="4463511" cy="1173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19"/>
              </a:lnSpc>
            </a:pPr>
            <a:r>
              <a:rPr lang="en-US" sz="329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08/09/2025</a:t>
            </a:r>
          </a:p>
          <a:p>
            <a:pPr algn="l">
              <a:lnSpc>
                <a:spcPts val="4619"/>
              </a:lnSpc>
            </a:pPr>
            <a:endParaRPr lang="en-US" sz="3299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825414">
            <a:off x="4316154" y="-1151020"/>
            <a:ext cx="4489950" cy="4767322"/>
          </a:xfrm>
          <a:custGeom>
            <a:avLst/>
            <a:gdLst/>
            <a:ahLst/>
            <a:cxnLst/>
            <a:rect l="l" t="t" r="r" b="b"/>
            <a:pathLst>
              <a:path w="4489950" h="4767322">
                <a:moveTo>
                  <a:pt x="0" y="0"/>
                </a:moveTo>
                <a:lnTo>
                  <a:pt x="4489950" y="0"/>
                </a:lnTo>
                <a:lnTo>
                  <a:pt x="4489950" y="4767322"/>
                </a:lnTo>
                <a:lnTo>
                  <a:pt x="0" y="47673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3" name="Freeform 3"/>
          <p:cNvSpPr/>
          <p:nvPr/>
        </p:nvSpPr>
        <p:spPr>
          <a:xfrm>
            <a:off x="1028700" y="8519471"/>
            <a:ext cx="16230600" cy="5700998"/>
          </a:xfrm>
          <a:custGeom>
            <a:avLst/>
            <a:gdLst/>
            <a:ahLst/>
            <a:cxnLst/>
            <a:rect l="l" t="t" r="r" b="b"/>
            <a:pathLst>
              <a:path w="16230600" h="5700998">
                <a:moveTo>
                  <a:pt x="0" y="0"/>
                </a:moveTo>
                <a:lnTo>
                  <a:pt x="16230600" y="0"/>
                </a:lnTo>
                <a:lnTo>
                  <a:pt x="16230600" y="5700998"/>
                </a:lnTo>
                <a:lnTo>
                  <a:pt x="0" y="57009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4" name="Freeform 4"/>
          <p:cNvSpPr/>
          <p:nvPr/>
        </p:nvSpPr>
        <p:spPr>
          <a:xfrm>
            <a:off x="1470705" y="3985364"/>
            <a:ext cx="7828855" cy="4705641"/>
          </a:xfrm>
          <a:custGeom>
            <a:avLst/>
            <a:gdLst/>
            <a:ahLst/>
            <a:cxnLst/>
            <a:rect l="l" t="t" r="r" b="b"/>
            <a:pathLst>
              <a:path w="7828855" h="4705641">
                <a:moveTo>
                  <a:pt x="0" y="0"/>
                </a:moveTo>
                <a:lnTo>
                  <a:pt x="7828854" y="0"/>
                </a:lnTo>
                <a:lnTo>
                  <a:pt x="7828854" y="4705641"/>
                </a:lnTo>
                <a:lnTo>
                  <a:pt x="0" y="470564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5" name="Freeform 5"/>
          <p:cNvSpPr/>
          <p:nvPr/>
        </p:nvSpPr>
        <p:spPr>
          <a:xfrm>
            <a:off x="11406823" y="3698240"/>
            <a:ext cx="2008182" cy="2008182"/>
          </a:xfrm>
          <a:custGeom>
            <a:avLst/>
            <a:gdLst/>
            <a:ahLst/>
            <a:cxnLst/>
            <a:rect l="l" t="t" r="r" b="b"/>
            <a:pathLst>
              <a:path w="2008182" h="2008182">
                <a:moveTo>
                  <a:pt x="0" y="0"/>
                </a:moveTo>
                <a:lnTo>
                  <a:pt x="2008182" y="0"/>
                </a:lnTo>
                <a:lnTo>
                  <a:pt x="2008182" y="2008182"/>
                </a:lnTo>
                <a:lnTo>
                  <a:pt x="0" y="200818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6" name="Freeform 6"/>
          <p:cNvSpPr/>
          <p:nvPr/>
        </p:nvSpPr>
        <p:spPr>
          <a:xfrm>
            <a:off x="13108243" y="3698240"/>
            <a:ext cx="1899665" cy="1899665"/>
          </a:xfrm>
          <a:custGeom>
            <a:avLst/>
            <a:gdLst/>
            <a:ahLst/>
            <a:cxnLst/>
            <a:rect l="l" t="t" r="r" b="b"/>
            <a:pathLst>
              <a:path w="1899665" h="1899665">
                <a:moveTo>
                  <a:pt x="0" y="0"/>
                </a:moveTo>
                <a:lnTo>
                  <a:pt x="1899665" y="0"/>
                </a:lnTo>
                <a:lnTo>
                  <a:pt x="1899665" y="1899665"/>
                </a:lnTo>
                <a:lnTo>
                  <a:pt x="0" y="189966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7" name="TextBox 7"/>
          <p:cNvSpPr txBox="1"/>
          <p:nvPr/>
        </p:nvSpPr>
        <p:spPr>
          <a:xfrm>
            <a:off x="1417629" y="2721947"/>
            <a:ext cx="14307036" cy="6114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680"/>
              </a:lnSpc>
            </a:pPr>
            <a:r>
              <a:rPr lang="pt-PT" sz="3600" b="1" noProof="0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 leitura partilhada não é uma realidade para todos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573000" y="7485123"/>
            <a:ext cx="3886200" cy="2918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80"/>
              </a:lnSpc>
            </a:pPr>
            <a:r>
              <a:rPr lang="pt-PT" sz="1700" noProof="0" dirty="0">
                <a:solidFill>
                  <a:srgbClr val="122B3C"/>
                </a:solidFill>
                <a:latin typeface="Poppins"/>
                <a:ea typeface="Poppins"/>
                <a:cs typeface="Poppins"/>
                <a:sym typeface="Poppins"/>
              </a:rPr>
              <a:t>(</a:t>
            </a:r>
            <a:r>
              <a:rPr lang="pt-PT" sz="1700" noProof="0" dirty="0" err="1">
                <a:solidFill>
                  <a:srgbClr val="122B3C"/>
                </a:solidFill>
                <a:latin typeface="Poppins"/>
                <a:ea typeface="Poppins"/>
                <a:cs typeface="Poppins"/>
                <a:sym typeface="Poppins"/>
              </a:rPr>
              <a:t>Desmurget</a:t>
            </a:r>
            <a:r>
              <a:rPr lang="pt-PT" sz="1700" noProof="0" dirty="0">
                <a:solidFill>
                  <a:srgbClr val="122B3C"/>
                </a:solidFill>
                <a:latin typeface="Poppins"/>
                <a:ea typeface="Poppins"/>
                <a:cs typeface="Poppins"/>
                <a:sym typeface="Poppins"/>
              </a:rPr>
              <a:t>, M. (2024)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510870" y="5658797"/>
            <a:ext cx="5194745" cy="15894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20"/>
              </a:lnSpc>
            </a:pPr>
            <a:r>
              <a:rPr lang="pt-PT" sz="2300" noProof="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 leitura partilhada é influenciada pelo género: rapazes têm menos ⅓ de probabilidade de desfrutar desta atividade.</a:t>
            </a:r>
          </a:p>
        </p:txBody>
      </p:sp>
      <p:sp>
        <p:nvSpPr>
          <p:cNvPr id="10" name="Freeform 10"/>
          <p:cNvSpPr/>
          <p:nvPr/>
        </p:nvSpPr>
        <p:spPr>
          <a:xfrm>
            <a:off x="15535251" y="583851"/>
            <a:ext cx="2222972" cy="2138095"/>
          </a:xfrm>
          <a:custGeom>
            <a:avLst/>
            <a:gdLst/>
            <a:ahLst/>
            <a:cxnLst/>
            <a:rect l="l" t="t" r="r" b="b"/>
            <a:pathLst>
              <a:path w="2222972" h="2138095">
                <a:moveTo>
                  <a:pt x="0" y="0"/>
                </a:moveTo>
                <a:lnTo>
                  <a:pt x="2222973" y="0"/>
                </a:lnTo>
                <a:lnTo>
                  <a:pt x="2222973" y="2138096"/>
                </a:lnTo>
                <a:lnTo>
                  <a:pt x="0" y="213809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11" name="TextBox 11"/>
          <p:cNvSpPr txBox="1"/>
          <p:nvPr/>
        </p:nvSpPr>
        <p:spPr>
          <a:xfrm>
            <a:off x="1269441" y="651619"/>
            <a:ext cx="12187931" cy="1038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800"/>
              </a:lnSpc>
            </a:pPr>
            <a:r>
              <a:rPr lang="en-US" sz="6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 papel da família</a:t>
            </a:r>
          </a:p>
        </p:txBody>
      </p:sp>
      <p:sp>
        <p:nvSpPr>
          <p:cNvPr id="12" name="Freeform 12"/>
          <p:cNvSpPr/>
          <p:nvPr/>
        </p:nvSpPr>
        <p:spPr>
          <a:xfrm>
            <a:off x="4658924" y="9460250"/>
            <a:ext cx="9186109" cy="826750"/>
          </a:xfrm>
          <a:custGeom>
            <a:avLst/>
            <a:gdLst/>
            <a:ahLst/>
            <a:cxnLst/>
            <a:rect l="l" t="t" r="r" b="b"/>
            <a:pathLst>
              <a:path w="9186109" h="826750">
                <a:moveTo>
                  <a:pt x="0" y="0"/>
                </a:moveTo>
                <a:lnTo>
                  <a:pt x="9186109" y="0"/>
                </a:lnTo>
                <a:lnTo>
                  <a:pt x="9186109" y="826750"/>
                </a:lnTo>
                <a:lnTo>
                  <a:pt x="0" y="82675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825414">
            <a:off x="8570463" y="-1151020"/>
            <a:ext cx="4489950" cy="4767322"/>
          </a:xfrm>
          <a:custGeom>
            <a:avLst/>
            <a:gdLst/>
            <a:ahLst/>
            <a:cxnLst/>
            <a:rect l="l" t="t" r="r" b="b"/>
            <a:pathLst>
              <a:path w="4489950" h="4767322">
                <a:moveTo>
                  <a:pt x="0" y="0"/>
                </a:moveTo>
                <a:lnTo>
                  <a:pt x="4489951" y="0"/>
                </a:lnTo>
                <a:lnTo>
                  <a:pt x="4489951" y="4767322"/>
                </a:lnTo>
                <a:lnTo>
                  <a:pt x="0" y="47673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3" name="Freeform 3"/>
          <p:cNvSpPr/>
          <p:nvPr/>
        </p:nvSpPr>
        <p:spPr>
          <a:xfrm>
            <a:off x="15550547" y="231965"/>
            <a:ext cx="2213234" cy="2213234"/>
          </a:xfrm>
          <a:custGeom>
            <a:avLst/>
            <a:gdLst/>
            <a:ahLst/>
            <a:cxnLst/>
            <a:rect l="l" t="t" r="r" b="b"/>
            <a:pathLst>
              <a:path w="2213234" h="2213234">
                <a:moveTo>
                  <a:pt x="0" y="0"/>
                </a:moveTo>
                <a:lnTo>
                  <a:pt x="2213234" y="0"/>
                </a:lnTo>
                <a:lnTo>
                  <a:pt x="2213234" y="2213234"/>
                </a:lnTo>
                <a:lnTo>
                  <a:pt x="0" y="22132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4" name="Freeform 4"/>
          <p:cNvSpPr/>
          <p:nvPr/>
        </p:nvSpPr>
        <p:spPr>
          <a:xfrm>
            <a:off x="1028700" y="8576705"/>
            <a:ext cx="16230600" cy="5700998"/>
          </a:xfrm>
          <a:custGeom>
            <a:avLst/>
            <a:gdLst/>
            <a:ahLst/>
            <a:cxnLst/>
            <a:rect l="l" t="t" r="r" b="b"/>
            <a:pathLst>
              <a:path w="16230600" h="5700998">
                <a:moveTo>
                  <a:pt x="0" y="0"/>
                </a:moveTo>
                <a:lnTo>
                  <a:pt x="16230600" y="0"/>
                </a:lnTo>
                <a:lnTo>
                  <a:pt x="16230600" y="5700998"/>
                </a:lnTo>
                <a:lnTo>
                  <a:pt x="0" y="570099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5" name="Freeform 5"/>
          <p:cNvSpPr/>
          <p:nvPr/>
        </p:nvSpPr>
        <p:spPr>
          <a:xfrm>
            <a:off x="4124791" y="2445199"/>
            <a:ext cx="10201090" cy="6131506"/>
          </a:xfrm>
          <a:custGeom>
            <a:avLst/>
            <a:gdLst/>
            <a:ahLst/>
            <a:cxnLst/>
            <a:rect l="l" t="t" r="r" b="b"/>
            <a:pathLst>
              <a:path w="10201090" h="6131506">
                <a:moveTo>
                  <a:pt x="0" y="0"/>
                </a:moveTo>
                <a:lnTo>
                  <a:pt x="10201091" y="0"/>
                </a:lnTo>
                <a:lnTo>
                  <a:pt x="10201091" y="6131506"/>
                </a:lnTo>
                <a:lnTo>
                  <a:pt x="0" y="613150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6" name="TextBox 6"/>
          <p:cNvSpPr txBox="1"/>
          <p:nvPr/>
        </p:nvSpPr>
        <p:spPr>
          <a:xfrm>
            <a:off x="1269441" y="651619"/>
            <a:ext cx="12187931" cy="1038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800"/>
              </a:lnSpc>
            </a:pPr>
            <a:r>
              <a:rPr lang="en-US" sz="6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 importância da regularidade</a:t>
            </a:r>
          </a:p>
        </p:txBody>
      </p:sp>
      <p:sp>
        <p:nvSpPr>
          <p:cNvPr id="7" name="Freeform 7"/>
          <p:cNvSpPr/>
          <p:nvPr/>
        </p:nvSpPr>
        <p:spPr>
          <a:xfrm>
            <a:off x="4632282" y="9460250"/>
            <a:ext cx="9186109" cy="826750"/>
          </a:xfrm>
          <a:custGeom>
            <a:avLst/>
            <a:gdLst/>
            <a:ahLst/>
            <a:cxnLst/>
            <a:rect l="l" t="t" r="r" b="b"/>
            <a:pathLst>
              <a:path w="9186109" h="826750">
                <a:moveTo>
                  <a:pt x="0" y="0"/>
                </a:moveTo>
                <a:lnTo>
                  <a:pt x="9186109" y="0"/>
                </a:lnTo>
                <a:lnTo>
                  <a:pt x="9186109" y="826750"/>
                </a:lnTo>
                <a:lnTo>
                  <a:pt x="0" y="82675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8" name="TextBox 8"/>
          <p:cNvSpPr txBox="1"/>
          <p:nvPr/>
        </p:nvSpPr>
        <p:spPr>
          <a:xfrm>
            <a:off x="14528472" y="7381636"/>
            <a:ext cx="3444727" cy="11950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80"/>
              </a:lnSpc>
            </a:pPr>
            <a:r>
              <a:rPr lang="pt-PT" sz="1700" noProof="0" dirty="0">
                <a:solidFill>
                  <a:srgbClr val="122B3C"/>
                </a:solidFill>
                <a:latin typeface="Poppins"/>
                <a:ea typeface="Poppins"/>
                <a:cs typeface="Poppins"/>
                <a:sym typeface="Poppins"/>
              </a:rPr>
              <a:t>(</a:t>
            </a:r>
            <a:r>
              <a:rPr lang="pt-PT" sz="1700" noProof="0" dirty="0" err="1">
                <a:solidFill>
                  <a:srgbClr val="122B3C"/>
                </a:solidFill>
                <a:latin typeface="Poppins"/>
                <a:ea typeface="Poppins"/>
                <a:cs typeface="Poppins"/>
                <a:sym typeface="Poppins"/>
              </a:rPr>
              <a:t>Desmurget</a:t>
            </a:r>
            <a:r>
              <a:rPr lang="pt-PT" sz="1700" noProof="0" dirty="0">
                <a:solidFill>
                  <a:srgbClr val="122B3C"/>
                </a:solidFill>
                <a:latin typeface="Poppins"/>
                <a:ea typeface="Poppins"/>
                <a:cs typeface="Poppins"/>
                <a:sym typeface="Poppins"/>
              </a:rPr>
              <a:t>, M. (2024). Ponham-nos a ler! A leitura como antídoto para os cretinos digitais. Contraponto.)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825414">
            <a:off x="5795157" y="-1574713"/>
            <a:ext cx="5310271" cy="5638318"/>
          </a:xfrm>
          <a:custGeom>
            <a:avLst/>
            <a:gdLst/>
            <a:ahLst/>
            <a:cxnLst/>
            <a:rect l="l" t="t" r="r" b="b"/>
            <a:pathLst>
              <a:path w="5310271" h="5638318">
                <a:moveTo>
                  <a:pt x="0" y="0"/>
                </a:moveTo>
                <a:lnTo>
                  <a:pt x="5310271" y="0"/>
                </a:lnTo>
                <a:lnTo>
                  <a:pt x="5310271" y="5638318"/>
                </a:lnTo>
                <a:lnTo>
                  <a:pt x="0" y="56383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3" name="Freeform 3"/>
          <p:cNvSpPr/>
          <p:nvPr/>
        </p:nvSpPr>
        <p:spPr>
          <a:xfrm>
            <a:off x="11679418" y="4793477"/>
            <a:ext cx="3733584" cy="700047"/>
          </a:xfrm>
          <a:custGeom>
            <a:avLst/>
            <a:gdLst/>
            <a:ahLst/>
            <a:cxnLst/>
            <a:rect l="l" t="t" r="r" b="b"/>
            <a:pathLst>
              <a:path w="3733584" h="700047">
                <a:moveTo>
                  <a:pt x="0" y="0"/>
                </a:moveTo>
                <a:lnTo>
                  <a:pt x="3733584" y="0"/>
                </a:lnTo>
                <a:lnTo>
                  <a:pt x="3733584" y="700046"/>
                </a:lnTo>
                <a:lnTo>
                  <a:pt x="0" y="7000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grpSp>
        <p:nvGrpSpPr>
          <p:cNvPr id="4" name="Group 4"/>
          <p:cNvGrpSpPr/>
          <p:nvPr/>
        </p:nvGrpSpPr>
        <p:grpSpPr>
          <a:xfrm>
            <a:off x="11359344" y="5143500"/>
            <a:ext cx="3733584" cy="700047"/>
            <a:chOff x="0" y="0"/>
            <a:chExt cx="4978112" cy="93339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978112" cy="933396"/>
            </a:xfrm>
            <a:custGeom>
              <a:avLst/>
              <a:gdLst/>
              <a:ahLst/>
              <a:cxnLst/>
              <a:rect l="l" t="t" r="r" b="b"/>
              <a:pathLst>
                <a:path w="4978112" h="933396">
                  <a:moveTo>
                    <a:pt x="0" y="0"/>
                  </a:moveTo>
                  <a:lnTo>
                    <a:pt x="4978112" y="0"/>
                  </a:lnTo>
                  <a:lnTo>
                    <a:pt x="4978112" y="933396"/>
                  </a:lnTo>
                  <a:lnTo>
                    <a:pt x="0" y="9333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PT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886239" y="149198"/>
              <a:ext cx="3205635" cy="6159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FFFFFF"/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QUANDO?</a:t>
              </a:r>
            </a:p>
          </p:txBody>
        </p:sp>
      </p:grpSp>
      <p:sp>
        <p:nvSpPr>
          <p:cNvPr id="7" name="Freeform 7"/>
          <p:cNvSpPr/>
          <p:nvPr/>
        </p:nvSpPr>
        <p:spPr>
          <a:xfrm>
            <a:off x="2710935" y="4793477"/>
            <a:ext cx="3733584" cy="700047"/>
          </a:xfrm>
          <a:custGeom>
            <a:avLst/>
            <a:gdLst/>
            <a:ahLst/>
            <a:cxnLst/>
            <a:rect l="l" t="t" r="r" b="b"/>
            <a:pathLst>
              <a:path w="3733584" h="700047">
                <a:moveTo>
                  <a:pt x="0" y="0"/>
                </a:moveTo>
                <a:lnTo>
                  <a:pt x="3733584" y="0"/>
                </a:lnTo>
                <a:lnTo>
                  <a:pt x="3733584" y="700046"/>
                </a:lnTo>
                <a:lnTo>
                  <a:pt x="0" y="7000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8" name="Freeform 8"/>
          <p:cNvSpPr/>
          <p:nvPr/>
        </p:nvSpPr>
        <p:spPr>
          <a:xfrm>
            <a:off x="2422882" y="5143500"/>
            <a:ext cx="3733584" cy="700047"/>
          </a:xfrm>
          <a:custGeom>
            <a:avLst/>
            <a:gdLst/>
            <a:ahLst/>
            <a:cxnLst/>
            <a:rect l="l" t="t" r="r" b="b"/>
            <a:pathLst>
              <a:path w="3733584" h="700047">
                <a:moveTo>
                  <a:pt x="0" y="0"/>
                </a:moveTo>
                <a:lnTo>
                  <a:pt x="3733584" y="0"/>
                </a:lnTo>
                <a:lnTo>
                  <a:pt x="3733584" y="700047"/>
                </a:lnTo>
                <a:lnTo>
                  <a:pt x="0" y="70004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9" name="Freeform 9"/>
          <p:cNvSpPr/>
          <p:nvPr/>
        </p:nvSpPr>
        <p:spPr>
          <a:xfrm>
            <a:off x="1028700" y="8579186"/>
            <a:ext cx="16230600" cy="5700998"/>
          </a:xfrm>
          <a:custGeom>
            <a:avLst/>
            <a:gdLst/>
            <a:ahLst/>
            <a:cxnLst/>
            <a:rect l="l" t="t" r="r" b="b"/>
            <a:pathLst>
              <a:path w="16230600" h="5700998">
                <a:moveTo>
                  <a:pt x="0" y="0"/>
                </a:moveTo>
                <a:lnTo>
                  <a:pt x="16230600" y="0"/>
                </a:lnTo>
                <a:lnTo>
                  <a:pt x="16230600" y="5700999"/>
                </a:lnTo>
                <a:lnTo>
                  <a:pt x="0" y="570099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10" name="Freeform 10"/>
          <p:cNvSpPr/>
          <p:nvPr/>
        </p:nvSpPr>
        <p:spPr>
          <a:xfrm>
            <a:off x="15592243" y="449074"/>
            <a:ext cx="1595119" cy="1567135"/>
          </a:xfrm>
          <a:custGeom>
            <a:avLst/>
            <a:gdLst/>
            <a:ahLst/>
            <a:cxnLst/>
            <a:rect l="l" t="t" r="r" b="b"/>
            <a:pathLst>
              <a:path w="1595119" h="1567135">
                <a:moveTo>
                  <a:pt x="0" y="0"/>
                </a:moveTo>
                <a:lnTo>
                  <a:pt x="1595120" y="0"/>
                </a:lnTo>
                <a:lnTo>
                  <a:pt x="1595120" y="1567135"/>
                </a:lnTo>
                <a:lnTo>
                  <a:pt x="0" y="156713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11" name="TextBox 11"/>
          <p:cNvSpPr txBox="1"/>
          <p:nvPr/>
        </p:nvSpPr>
        <p:spPr>
          <a:xfrm>
            <a:off x="1269441" y="651619"/>
            <a:ext cx="12187931" cy="1038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800"/>
              </a:lnSpc>
            </a:pPr>
            <a:r>
              <a:rPr lang="en-US" sz="6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 que é o LER fora da escola?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3177003"/>
            <a:ext cx="16023701" cy="1128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pt-PT" sz="3200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Trabalho sistemático no âmbito da propedêutica, do treino e da valorização da leitura, a partir de recursos disponibilizados na </a:t>
            </a:r>
            <a:r>
              <a:rPr lang="pt-PT" sz="3200" u="sng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  <a:hlinkClick r:id="rId10" tooltip="https://www.projetoler.pt"/>
              </a:rPr>
              <a:t>Plataforma LER</a:t>
            </a:r>
            <a:r>
              <a:rPr lang="pt-PT" sz="3200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087561" y="5250636"/>
            <a:ext cx="2404226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99"/>
              </a:lnSpc>
              <a:spcBef>
                <a:spcPct val="0"/>
              </a:spcBef>
            </a:pPr>
            <a:r>
              <a:rPr lang="en-US" sz="2999" b="1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COM QUEM?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59683" y="6041091"/>
            <a:ext cx="7459982" cy="2252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  <a:spcBef>
                <a:spcPct val="0"/>
              </a:spcBef>
            </a:pPr>
            <a:r>
              <a:rPr lang="pt-PT" sz="31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As ações decorrem da articulação escola/ família, a partir da colaboração entre a biblioteca escolar e os docentes.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727381" y="6041091"/>
            <a:ext cx="7459982" cy="16903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  <a:spcBef>
                <a:spcPct val="0"/>
              </a:spcBef>
            </a:pPr>
            <a:r>
              <a:rPr lang="pt-PT" sz="31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As ações serão divulgadas e implementadas com periodicidade regular, de três em três semanas.</a:t>
            </a:r>
          </a:p>
        </p:txBody>
      </p:sp>
      <p:sp>
        <p:nvSpPr>
          <p:cNvPr id="16" name="Freeform 16"/>
          <p:cNvSpPr/>
          <p:nvPr/>
        </p:nvSpPr>
        <p:spPr>
          <a:xfrm>
            <a:off x="4550946" y="9460250"/>
            <a:ext cx="9186109" cy="826750"/>
          </a:xfrm>
          <a:custGeom>
            <a:avLst/>
            <a:gdLst/>
            <a:ahLst/>
            <a:cxnLst/>
            <a:rect l="l" t="t" r="r" b="b"/>
            <a:pathLst>
              <a:path w="9186109" h="826750">
                <a:moveTo>
                  <a:pt x="0" y="0"/>
                </a:moveTo>
                <a:lnTo>
                  <a:pt x="9186108" y="0"/>
                </a:lnTo>
                <a:lnTo>
                  <a:pt x="9186108" y="826750"/>
                </a:lnTo>
                <a:lnTo>
                  <a:pt x="0" y="82675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825414">
            <a:off x="5537144" y="-1161331"/>
            <a:ext cx="4728637" cy="5020754"/>
          </a:xfrm>
          <a:custGeom>
            <a:avLst/>
            <a:gdLst/>
            <a:ahLst/>
            <a:cxnLst/>
            <a:rect l="l" t="t" r="r" b="b"/>
            <a:pathLst>
              <a:path w="4728637" h="5020754">
                <a:moveTo>
                  <a:pt x="0" y="0"/>
                </a:moveTo>
                <a:lnTo>
                  <a:pt x="4728637" y="0"/>
                </a:lnTo>
                <a:lnTo>
                  <a:pt x="4728637" y="5020753"/>
                </a:lnTo>
                <a:lnTo>
                  <a:pt x="0" y="50207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3" name="AutoShape 3"/>
          <p:cNvSpPr/>
          <p:nvPr/>
        </p:nvSpPr>
        <p:spPr>
          <a:xfrm>
            <a:off x="2237668" y="3436711"/>
            <a:ext cx="13379407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PT"/>
          </a:p>
        </p:txBody>
      </p:sp>
      <p:sp>
        <p:nvSpPr>
          <p:cNvPr id="4" name="Freeform 4"/>
          <p:cNvSpPr/>
          <p:nvPr/>
        </p:nvSpPr>
        <p:spPr>
          <a:xfrm>
            <a:off x="15323147" y="2930002"/>
            <a:ext cx="1022042" cy="1124247"/>
          </a:xfrm>
          <a:custGeom>
            <a:avLst/>
            <a:gdLst/>
            <a:ahLst/>
            <a:cxnLst/>
            <a:rect l="l" t="t" r="r" b="b"/>
            <a:pathLst>
              <a:path w="1022042" h="1124247">
                <a:moveTo>
                  <a:pt x="0" y="0"/>
                </a:moveTo>
                <a:lnTo>
                  <a:pt x="1022042" y="0"/>
                </a:lnTo>
                <a:lnTo>
                  <a:pt x="1022042" y="1124247"/>
                </a:lnTo>
                <a:lnTo>
                  <a:pt x="0" y="11242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5" name="Freeform 5"/>
          <p:cNvSpPr/>
          <p:nvPr/>
        </p:nvSpPr>
        <p:spPr>
          <a:xfrm>
            <a:off x="10664067" y="2930002"/>
            <a:ext cx="1022042" cy="1124247"/>
          </a:xfrm>
          <a:custGeom>
            <a:avLst/>
            <a:gdLst/>
            <a:ahLst/>
            <a:cxnLst/>
            <a:rect l="l" t="t" r="r" b="b"/>
            <a:pathLst>
              <a:path w="1022042" h="1124247">
                <a:moveTo>
                  <a:pt x="0" y="0"/>
                </a:moveTo>
                <a:lnTo>
                  <a:pt x="1022043" y="0"/>
                </a:lnTo>
                <a:lnTo>
                  <a:pt x="1022043" y="1124247"/>
                </a:lnTo>
                <a:lnTo>
                  <a:pt x="0" y="112424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6" name="Freeform 6"/>
          <p:cNvSpPr/>
          <p:nvPr/>
        </p:nvSpPr>
        <p:spPr>
          <a:xfrm>
            <a:off x="6116841" y="2930002"/>
            <a:ext cx="1022042" cy="1124247"/>
          </a:xfrm>
          <a:custGeom>
            <a:avLst/>
            <a:gdLst/>
            <a:ahLst/>
            <a:cxnLst/>
            <a:rect l="l" t="t" r="r" b="b"/>
            <a:pathLst>
              <a:path w="1022042" h="1124247">
                <a:moveTo>
                  <a:pt x="0" y="0"/>
                </a:moveTo>
                <a:lnTo>
                  <a:pt x="1022042" y="0"/>
                </a:lnTo>
                <a:lnTo>
                  <a:pt x="1022042" y="1124247"/>
                </a:lnTo>
                <a:lnTo>
                  <a:pt x="0" y="11242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7" name="Freeform 7"/>
          <p:cNvSpPr/>
          <p:nvPr/>
        </p:nvSpPr>
        <p:spPr>
          <a:xfrm>
            <a:off x="1701255" y="2930002"/>
            <a:ext cx="1022042" cy="1124247"/>
          </a:xfrm>
          <a:custGeom>
            <a:avLst/>
            <a:gdLst/>
            <a:ahLst/>
            <a:cxnLst/>
            <a:rect l="l" t="t" r="r" b="b"/>
            <a:pathLst>
              <a:path w="1022042" h="1124247">
                <a:moveTo>
                  <a:pt x="0" y="0"/>
                </a:moveTo>
                <a:lnTo>
                  <a:pt x="1022043" y="0"/>
                </a:lnTo>
                <a:lnTo>
                  <a:pt x="1022043" y="1124247"/>
                </a:lnTo>
                <a:lnTo>
                  <a:pt x="0" y="112424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8" name="Freeform 8"/>
          <p:cNvSpPr/>
          <p:nvPr/>
        </p:nvSpPr>
        <p:spPr>
          <a:xfrm>
            <a:off x="15404301" y="250620"/>
            <a:ext cx="2445214" cy="2194579"/>
          </a:xfrm>
          <a:custGeom>
            <a:avLst/>
            <a:gdLst/>
            <a:ahLst/>
            <a:cxnLst/>
            <a:rect l="l" t="t" r="r" b="b"/>
            <a:pathLst>
              <a:path w="2445214" h="2194579">
                <a:moveTo>
                  <a:pt x="0" y="0"/>
                </a:moveTo>
                <a:lnTo>
                  <a:pt x="2445213" y="0"/>
                </a:lnTo>
                <a:lnTo>
                  <a:pt x="2445213" y="2194579"/>
                </a:lnTo>
                <a:lnTo>
                  <a:pt x="0" y="219457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9" name="TextBox 9"/>
          <p:cNvSpPr txBox="1"/>
          <p:nvPr/>
        </p:nvSpPr>
        <p:spPr>
          <a:xfrm>
            <a:off x="1269441" y="651619"/>
            <a:ext cx="14053706" cy="1038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800"/>
              </a:lnSpc>
            </a:pPr>
            <a:r>
              <a:rPr lang="en-US" sz="6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Como se operacionaliza na escola?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4271803" y="4355201"/>
            <a:ext cx="3789464" cy="914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99"/>
              </a:lnSpc>
              <a:spcBef>
                <a:spcPct val="0"/>
              </a:spcBef>
            </a:pPr>
            <a:r>
              <a:rPr lang="en-US" sz="29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Sessões de acompanhamento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251979" y="4321149"/>
            <a:ext cx="3686324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99"/>
              </a:lnSpc>
              <a:spcBef>
                <a:spcPct val="0"/>
              </a:spcBef>
            </a:pPr>
            <a:r>
              <a:rPr lang="en-US" sz="2999" b="1">
                <a:solidFill>
                  <a:srgbClr val="C53F93"/>
                </a:solidFill>
                <a:latin typeface="Poppins Bold"/>
                <a:ea typeface="Poppins Bold"/>
                <a:cs typeface="Poppins Bold"/>
                <a:sym typeface="Poppins Bold"/>
              </a:rPr>
              <a:t>Sessões com pais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352014" y="4321149"/>
            <a:ext cx="2650056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99"/>
              </a:lnSpc>
              <a:spcBef>
                <a:spcPct val="0"/>
              </a:spcBef>
            </a:pPr>
            <a:r>
              <a:rPr lang="en-US" sz="29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Roteiros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74454" y="5509679"/>
            <a:ext cx="3978605" cy="3070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pt-PT" sz="24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Criar condições de acesso à biblioteca escolar e aos livros da escola a todas as crianças e famílias, permitindo a leitura diária em casa.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34779" y="4314231"/>
            <a:ext cx="2754995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99"/>
              </a:lnSpc>
              <a:spcBef>
                <a:spcPct val="0"/>
              </a:spcBef>
            </a:pPr>
            <a:r>
              <a:rPr lang="en-US" sz="2999" b="1">
                <a:solidFill>
                  <a:srgbClr val="C53F93"/>
                </a:solidFill>
                <a:latin typeface="Poppins Bold"/>
                <a:ea typeface="Poppins Bold"/>
                <a:cs typeface="Poppins Bold"/>
                <a:sym typeface="Poppins Bold"/>
              </a:rPr>
              <a:t>Livros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922269" y="5509679"/>
            <a:ext cx="3526429" cy="2632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pt-PT" sz="24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Partilhar com as famílias os roteiros e demais recursos publicados no portal RBE e na Plataforma LER.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411874" y="5509679"/>
            <a:ext cx="3526429" cy="2632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pt-PT" sz="24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Realizar pelo menos 4 sessões com pais, ao longo do ano, sendo a primeira para a apresentação do projeto.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4271803" y="5509679"/>
            <a:ext cx="3778561" cy="2632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pt-PT" sz="24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Participar (professores bibliotecários e docentes) nas sessões de acompanhamento agendadas pela RBE, 4 a 6 ao longo do ano.</a:t>
            </a:r>
          </a:p>
        </p:txBody>
      </p:sp>
      <p:sp>
        <p:nvSpPr>
          <p:cNvPr id="18" name="Freeform 18"/>
          <p:cNvSpPr/>
          <p:nvPr/>
        </p:nvSpPr>
        <p:spPr>
          <a:xfrm>
            <a:off x="1028700" y="8579904"/>
            <a:ext cx="16230600" cy="5700998"/>
          </a:xfrm>
          <a:custGeom>
            <a:avLst/>
            <a:gdLst/>
            <a:ahLst/>
            <a:cxnLst/>
            <a:rect l="l" t="t" r="r" b="b"/>
            <a:pathLst>
              <a:path w="16230600" h="5700998">
                <a:moveTo>
                  <a:pt x="0" y="0"/>
                </a:moveTo>
                <a:lnTo>
                  <a:pt x="16230600" y="0"/>
                </a:lnTo>
                <a:lnTo>
                  <a:pt x="16230600" y="5700999"/>
                </a:lnTo>
                <a:lnTo>
                  <a:pt x="0" y="570099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19" name="Freeform 19"/>
          <p:cNvSpPr/>
          <p:nvPr/>
        </p:nvSpPr>
        <p:spPr>
          <a:xfrm>
            <a:off x="4632282" y="9460250"/>
            <a:ext cx="9186109" cy="826750"/>
          </a:xfrm>
          <a:custGeom>
            <a:avLst/>
            <a:gdLst/>
            <a:ahLst/>
            <a:cxnLst/>
            <a:rect l="l" t="t" r="r" b="b"/>
            <a:pathLst>
              <a:path w="9186109" h="826750">
                <a:moveTo>
                  <a:pt x="0" y="0"/>
                </a:moveTo>
                <a:lnTo>
                  <a:pt x="9186109" y="0"/>
                </a:lnTo>
                <a:lnTo>
                  <a:pt x="9186109" y="826750"/>
                </a:lnTo>
                <a:lnTo>
                  <a:pt x="0" y="82675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804158" y="3494366"/>
            <a:ext cx="11536793" cy="90769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PT"/>
          </a:p>
        </p:txBody>
      </p:sp>
      <p:sp>
        <p:nvSpPr>
          <p:cNvPr id="3" name="Freeform 3"/>
          <p:cNvSpPr/>
          <p:nvPr/>
        </p:nvSpPr>
        <p:spPr>
          <a:xfrm>
            <a:off x="13829855" y="3070973"/>
            <a:ext cx="1022042" cy="1124247"/>
          </a:xfrm>
          <a:custGeom>
            <a:avLst/>
            <a:gdLst/>
            <a:ahLst/>
            <a:cxnLst/>
            <a:rect l="l" t="t" r="r" b="b"/>
            <a:pathLst>
              <a:path w="1022042" h="1124247">
                <a:moveTo>
                  <a:pt x="0" y="0"/>
                </a:moveTo>
                <a:lnTo>
                  <a:pt x="1022043" y="0"/>
                </a:lnTo>
                <a:lnTo>
                  <a:pt x="1022043" y="1124247"/>
                </a:lnTo>
                <a:lnTo>
                  <a:pt x="0" y="11242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4" name="Freeform 4"/>
          <p:cNvSpPr/>
          <p:nvPr/>
        </p:nvSpPr>
        <p:spPr>
          <a:xfrm>
            <a:off x="8317007" y="3070973"/>
            <a:ext cx="1022042" cy="1124247"/>
          </a:xfrm>
          <a:custGeom>
            <a:avLst/>
            <a:gdLst/>
            <a:ahLst/>
            <a:cxnLst/>
            <a:rect l="l" t="t" r="r" b="b"/>
            <a:pathLst>
              <a:path w="1022042" h="1124247">
                <a:moveTo>
                  <a:pt x="0" y="0"/>
                </a:moveTo>
                <a:lnTo>
                  <a:pt x="1022042" y="0"/>
                </a:lnTo>
                <a:lnTo>
                  <a:pt x="1022042" y="1124247"/>
                </a:lnTo>
                <a:lnTo>
                  <a:pt x="0" y="11242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5" name="Freeform 5"/>
          <p:cNvSpPr/>
          <p:nvPr/>
        </p:nvSpPr>
        <p:spPr>
          <a:xfrm>
            <a:off x="2804158" y="2932243"/>
            <a:ext cx="1022042" cy="1124247"/>
          </a:xfrm>
          <a:custGeom>
            <a:avLst/>
            <a:gdLst/>
            <a:ahLst/>
            <a:cxnLst/>
            <a:rect l="l" t="t" r="r" b="b"/>
            <a:pathLst>
              <a:path w="1022042" h="1124247">
                <a:moveTo>
                  <a:pt x="0" y="0"/>
                </a:moveTo>
                <a:lnTo>
                  <a:pt x="1022042" y="0"/>
                </a:lnTo>
                <a:lnTo>
                  <a:pt x="1022042" y="1124246"/>
                </a:lnTo>
                <a:lnTo>
                  <a:pt x="0" y="11242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6" name="Freeform 6"/>
          <p:cNvSpPr/>
          <p:nvPr/>
        </p:nvSpPr>
        <p:spPr>
          <a:xfrm>
            <a:off x="15404301" y="250620"/>
            <a:ext cx="2445214" cy="2194579"/>
          </a:xfrm>
          <a:custGeom>
            <a:avLst/>
            <a:gdLst/>
            <a:ahLst/>
            <a:cxnLst/>
            <a:rect l="l" t="t" r="r" b="b"/>
            <a:pathLst>
              <a:path w="2445214" h="2194579">
                <a:moveTo>
                  <a:pt x="0" y="0"/>
                </a:moveTo>
                <a:lnTo>
                  <a:pt x="2445213" y="0"/>
                </a:lnTo>
                <a:lnTo>
                  <a:pt x="2445213" y="2194579"/>
                </a:lnTo>
                <a:lnTo>
                  <a:pt x="0" y="219457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7" name="TextBox 7"/>
          <p:cNvSpPr txBox="1"/>
          <p:nvPr/>
        </p:nvSpPr>
        <p:spPr>
          <a:xfrm>
            <a:off x="1269441" y="651619"/>
            <a:ext cx="14053706" cy="1038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800"/>
              </a:lnSpc>
            </a:pPr>
            <a:r>
              <a:rPr lang="en-US" sz="6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Como se operacionaliza na família?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143458" y="4355201"/>
            <a:ext cx="2690710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99"/>
              </a:lnSpc>
              <a:spcBef>
                <a:spcPct val="0"/>
              </a:spcBef>
            </a:pPr>
            <a:r>
              <a:rPr lang="en-US" sz="2999" b="1">
                <a:solidFill>
                  <a:srgbClr val="C53F93"/>
                </a:solidFill>
                <a:latin typeface="Poppins Bold"/>
                <a:ea typeface="Poppins Bold"/>
                <a:cs typeface="Poppins Bold"/>
                <a:sym typeface="Poppins Bold"/>
              </a:rPr>
              <a:t>Regularidade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622315" y="4355201"/>
            <a:ext cx="2650056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99"/>
              </a:lnSpc>
              <a:spcBef>
                <a:spcPct val="0"/>
              </a:spcBef>
            </a:pPr>
            <a:r>
              <a:rPr lang="en-US" sz="29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Roteiros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69441" y="5509679"/>
            <a:ext cx="4613986" cy="175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pt-PT" sz="24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Ler todos os dias um livro que agrade à criança.</a:t>
            </a:r>
          </a:p>
          <a:p>
            <a:pPr algn="l">
              <a:lnSpc>
                <a:spcPts val="3499"/>
              </a:lnSpc>
            </a:pPr>
            <a:r>
              <a:rPr lang="pt-PT" sz="24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Conversar sobre a história, as personagens, o enredo, ...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937682" y="4355201"/>
            <a:ext cx="2754995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99"/>
              </a:lnSpc>
              <a:spcBef>
                <a:spcPct val="0"/>
              </a:spcBef>
            </a:pPr>
            <a:r>
              <a:rPr lang="en-US" sz="2999" b="1">
                <a:solidFill>
                  <a:srgbClr val="C53F93"/>
                </a:solidFill>
                <a:latin typeface="Poppins Bold"/>
                <a:ea typeface="Poppins Bold"/>
                <a:cs typeface="Poppins Bold"/>
                <a:sym typeface="Poppins Bold"/>
              </a:rPr>
              <a:t>Livros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942079" y="5509679"/>
            <a:ext cx="4313091" cy="175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pt-PT" sz="24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Concretizar as sugestões publicadas nos roteiros, </a:t>
            </a:r>
            <a:r>
              <a:rPr lang="pt-PT" sz="2499" b="1" noProof="0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sempre de forma lúdica</a:t>
            </a:r>
            <a:r>
              <a:rPr lang="pt-PT" sz="24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mas intencional.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525611" y="5509679"/>
            <a:ext cx="4101297" cy="175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pt-PT" sz="24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Integrar as ações no âmbito do projeto nas rotinas diárias da família e da criança.</a:t>
            </a:r>
          </a:p>
        </p:txBody>
      </p:sp>
      <p:sp>
        <p:nvSpPr>
          <p:cNvPr id="14" name="Freeform 14"/>
          <p:cNvSpPr/>
          <p:nvPr/>
        </p:nvSpPr>
        <p:spPr>
          <a:xfrm>
            <a:off x="1028700" y="8627529"/>
            <a:ext cx="16230600" cy="5700998"/>
          </a:xfrm>
          <a:custGeom>
            <a:avLst/>
            <a:gdLst/>
            <a:ahLst/>
            <a:cxnLst/>
            <a:rect l="l" t="t" r="r" b="b"/>
            <a:pathLst>
              <a:path w="16230600" h="5700998">
                <a:moveTo>
                  <a:pt x="0" y="0"/>
                </a:moveTo>
                <a:lnTo>
                  <a:pt x="16230600" y="0"/>
                </a:lnTo>
                <a:lnTo>
                  <a:pt x="16230600" y="5700999"/>
                </a:lnTo>
                <a:lnTo>
                  <a:pt x="0" y="570099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15" name="Freeform 15"/>
          <p:cNvSpPr/>
          <p:nvPr/>
        </p:nvSpPr>
        <p:spPr>
          <a:xfrm rot="2825414">
            <a:off x="5537144" y="-1277736"/>
            <a:ext cx="4728637" cy="5020754"/>
          </a:xfrm>
          <a:custGeom>
            <a:avLst/>
            <a:gdLst/>
            <a:ahLst/>
            <a:cxnLst/>
            <a:rect l="l" t="t" r="r" b="b"/>
            <a:pathLst>
              <a:path w="4728637" h="5020754">
                <a:moveTo>
                  <a:pt x="0" y="0"/>
                </a:moveTo>
                <a:lnTo>
                  <a:pt x="4728637" y="0"/>
                </a:lnTo>
                <a:lnTo>
                  <a:pt x="4728637" y="5020754"/>
                </a:lnTo>
                <a:lnTo>
                  <a:pt x="0" y="502075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16" name="Freeform 16"/>
          <p:cNvSpPr/>
          <p:nvPr/>
        </p:nvSpPr>
        <p:spPr>
          <a:xfrm>
            <a:off x="4550946" y="9460250"/>
            <a:ext cx="9186109" cy="826750"/>
          </a:xfrm>
          <a:custGeom>
            <a:avLst/>
            <a:gdLst/>
            <a:ahLst/>
            <a:cxnLst/>
            <a:rect l="l" t="t" r="r" b="b"/>
            <a:pathLst>
              <a:path w="9186109" h="826750">
                <a:moveTo>
                  <a:pt x="0" y="0"/>
                </a:moveTo>
                <a:lnTo>
                  <a:pt x="9186108" y="0"/>
                </a:lnTo>
                <a:lnTo>
                  <a:pt x="9186108" y="826750"/>
                </a:lnTo>
                <a:lnTo>
                  <a:pt x="0" y="82675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825414">
            <a:off x="1635754" y="-1045079"/>
            <a:ext cx="4489950" cy="4767322"/>
          </a:xfrm>
          <a:custGeom>
            <a:avLst/>
            <a:gdLst/>
            <a:ahLst/>
            <a:cxnLst/>
            <a:rect l="l" t="t" r="r" b="b"/>
            <a:pathLst>
              <a:path w="4489950" h="4767322">
                <a:moveTo>
                  <a:pt x="0" y="0"/>
                </a:moveTo>
                <a:lnTo>
                  <a:pt x="4489951" y="0"/>
                </a:lnTo>
                <a:lnTo>
                  <a:pt x="4489951" y="4767322"/>
                </a:lnTo>
                <a:lnTo>
                  <a:pt x="0" y="47673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3" name="Freeform 3"/>
          <p:cNvSpPr/>
          <p:nvPr/>
        </p:nvSpPr>
        <p:spPr>
          <a:xfrm>
            <a:off x="15015097" y="227154"/>
            <a:ext cx="2580966" cy="2222857"/>
          </a:xfrm>
          <a:custGeom>
            <a:avLst/>
            <a:gdLst/>
            <a:ahLst/>
            <a:cxnLst/>
            <a:rect l="l" t="t" r="r" b="b"/>
            <a:pathLst>
              <a:path w="2580966" h="2222857">
                <a:moveTo>
                  <a:pt x="0" y="0"/>
                </a:moveTo>
                <a:lnTo>
                  <a:pt x="2580966" y="0"/>
                </a:lnTo>
                <a:lnTo>
                  <a:pt x="2580966" y="2222856"/>
                </a:lnTo>
                <a:lnTo>
                  <a:pt x="0" y="222285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grpSp>
        <p:nvGrpSpPr>
          <p:cNvPr id="4" name="Group 4"/>
          <p:cNvGrpSpPr/>
          <p:nvPr/>
        </p:nvGrpSpPr>
        <p:grpSpPr>
          <a:xfrm>
            <a:off x="10640799" y="3731369"/>
            <a:ext cx="6268298" cy="1389850"/>
            <a:chOff x="0" y="0"/>
            <a:chExt cx="8357731" cy="1853133"/>
          </a:xfrm>
        </p:grpSpPr>
        <p:sp>
          <p:nvSpPr>
            <p:cNvPr id="5" name="Freeform 5"/>
            <p:cNvSpPr/>
            <p:nvPr/>
          </p:nvSpPr>
          <p:spPr>
            <a:xfrm>
              <a:off x="707657" y="0"/>
              <a:ext cx="7650073" cy="1434389"/>
            </a:xfrm>
            <a:custGeom>
              <a:avLst/>
              <a:gdLst/>
              <a:ahLst/>
              <a:cxnLst/>
              <a:rect l="l" t="t" r="r" b="b"/>
              <a:pathLst>
                <a:path w="7650073" h="1434389">
                  <a:moveTo>
                    <a:pt x="0" y="0"/>
                  </a:moveTo>
                  <a:lnTo>
                    <a:pt x="7650074" y="0"/>
                  </a:lnTo>
                  <a:lnTo>
                    <a:pt x="7650074" y="1434389"/>
                  </a:lnTo>
                  <a:lnTo>
                    <a:pt x="0" y="14343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PT"/>
            </a:p>
          </p:txBody>
        </p:sp>
        <p:sp>
          <p:nvSpPr>
            <p:cNvPr id="6" name="Freeform 6"/>
            <p:cNvSpPr/>
            <p:nvPr/>
          </p:nvSpPr>
          <p:spPr>
            <a:xfrm>
              <a:off x="0" y="418744"/>
              <a:ext cx="7650073" cy="1434389"/>
            </a:xfrm>
            <a:custGeom>
              <a:avLst/>
              <a:gdLst/>
              <a:ahLst/>
              <a:cxnLst/>
              <a:rect l="l" t="t" r="r" b="b"/>
              <a:pathLst>
                <a:path w="7650073" h="1434389">
                  <a:moveTo>
                    <a:pt x="0" y="0"/>
                  </a:moveTo>
                  <a:lnTo>
                    <a:pt x="7650073" y="0"/>
                  </a:lnTo>
                  <a:lnTo>
                    <a:pt x="7650073" y="1434389"/>
                  </a:lnTo>
                  <a:lnTo>
                    <a:pt x="0" y="14343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PT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311887" y="818439"/>
              <a:ext cx="6665938" cy="6159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FFFFFF"/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ENVIO DOS ROTEIROS</a:t>
              </a: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269441" y="651619"/>
            <a:ext cx="12187931" cy="1038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800"/>
              </a:lnSpc>
            </a:pPr>
            <a:r>
              <a:rPr lang="en-US" sz="6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Comunicação escola/ família</a:t>
            </a:r>
          </a:p>
        </p:txBody>
      </p:sp>
      <p:sp>
        <p:nvSpPr>
          <p:cNvPr id="9" name="Freeform 9"/>
          <p:cNvSpPr/>
          <p:nvPr/>
        </p:nvSpPr>
        <p:spPr>
          <a:xfrm>
            <a:off x="1028700" y="8576705"/>
            <a:ext cx="16230600" cy="5700998"/>
          </a:xfrm>
          <a:custGeom>
            <a:avLst/>
            <a:gdLst/>
            <a:ahLst/>
            <a:cxnLst/>
            <a:rect l="l" t="t" r="r" b="b"/>
            <a:pathLst>
              <a:path w="16230600" h="5700998">
                <a:moveTo>
                  <a:pt x="0" y="0"/>
                </a:moveTo>
                <a:lnTo>
                  <a:pt x="16230600" y="0"/>
                </a:lnTo>
                <a:lnTo>
                  <a:pt x="16230600" y="5700998"/>
                </a:lnTo>
                <a:lnTo>
                  <a:pt x="0" y="570099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10" name="TextBox 10"/>
          <p:cNvSpPr txBox="1"/>
          <p:nvPr/>
        </p:nvSpPr>
        <p:spPr>
          <a:xfrm>
            <a:off x="915596" y="2478585"/>
            <a:ext cx="11503260" cy="3752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pt-PT" sz="2100" b="1" noProof="0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 família é um aliado muito poderoso na aprendizagem da leitura e da escrita.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15596" y="5316345"/>
            <a:ext cx="5930266" cy="3018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pt-PT" sz="33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Reuniões agendadas no calendário da turma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pt-PT" sz="33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Momentos de leitura partilhada na sala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...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501712" y="2844344"/>
            <a:ext cx="10126601" cy="3092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80"/>
              </a:lnSpc>
            </a:pPr>
            <a:r>
              <a:rPr lang="en-US" sz="17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(adapt. de </a:t>
            </a:r>
            <a:r>
              <a:rPr lang="en-US" sz="1700" i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Parents’ Roles in Children’s Literacy</a:t>
            </a:r>
            <a:r>
              <a:rPr lang="en-US" sz="17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700" i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Development</a:t>
            </a:r>
            <a:r>
              <a:rPr lang="en-US" sz="17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Hannon, P. &amp; Nutbrown, C., 2011)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1095108" y="3731369"/>
            <a:ext cx="6268298" cy="1389850"/>
            <a:chOff x="0" y="0"/>
            <a:chExt cx="8357731" cy="1853133"/>
          </a:xfrm>
        </p:grpSpPr>
        <p:sp>
          <p:nvSpPr>
            <p:cNvPr id="14" name="Freeform 14"/>
            <p:cNvSpPr/>
            <p:nvPr/>
          </p:nvSpPr>
          <p:spPr>
            <a:xfrm>
              <a:off x="707657" y="0"/>
              <a:ext cx="7650073" cy="1434389"/>
            </a:xfrm>
            <a:custGeom>
              <a:avLst/>
              <a:gdLst/>
              <a:ahLst/>
              <a:cxnLst/>
              <a:rect l="l" t="t" r="r" b="b"/>
              <a:pathLst>
                <a:path w="7650073" h="1434389">
                  <a:moveTo>
                    <a:pt x="0" y="0"/>
                  </a:moveTo>
                  <a:lnTo>
                    <a:pt x="7650074" y="0"/>
                  </a:lnTo>
                  <a:lnTo>
                    <a:pt x="7650074" y="1434389"/>
                  </a:lnTo>
                  <a:lnTo>
                    <a:pt x="0" y="14343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PT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0" y="418744"/>
              <a:ext cx="7650073" cy="1434389"/>
            </a:xfrm>
            <a:custGeom>
              <a:avLst/>
              <a:gdLst/>
              <a:ahLst/>
              <a:cxnLst/>
              <a:rect l="l" t="t" r="r" b="b"/>
              <a:pathLst>
                <a:path w="7650073" h="1434389">
                  <a:moveTo>
                    <a:pt x="0" y="0"/>
                  </a:moveTo>
                  <a:lnTo>
                    <a:pt x="7650073" y="0"/>
                  </a:lnTo>
                  <a:lnTo>
                    <a:pt x="7650073" y="1434389"/>
                  </a:lnTo>
                  <a:lnTo>
                    <a:pt x="0" y="14343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PT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311887" y="818439"/>
              <a:ext cx="6665938" cy="6159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599"/>
                </a:lnSpc>
                <a:spcBef>
                  <a:spcPct val="0"/>
                </a:spcBef>
              </a:pPr>
              <a:r>
                <a:rPr lang="en-US" sz="2999" b="1">
                  <a:solidFill>
                    <a:srgbClr val="FFFFFF"/>
                  </a:solidFill>
                  <a:latin typeface="Poppins Semi-Bold"/>
                  <a:ea typeface="Poppins Semi-Bold"/>
                  <a:cs typeface="Poppins Semi-Bold"/>
                  <a:sym typeface="Poppins Semi-Bold"/>
                </a:rPr>
                <a:t>SESSÕES PRESENCIAIS </a:t>
              </a: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0565012" y="5316345"/>
            <a:ext cx="5930266" cy="2418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pt-PT" sz="33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Entrega em papel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pt-PT" sz="33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Envio via </a:t>
            </a:r>
            <a:r>
              <a:rPr lang="pt-PT" sz="3399" noProof="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whatsapp</a:t>
            </a:r>
            <a:endParaRPr lang="pt-PT" sz="3399" noProof="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pt-PT" sz="33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Partilha via </a:t>
            </a:r>
            <a:r>
              <a:rPr lang="pt-PT" sz="3399" noProof="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instagram</a:t>
            </a:r>
            <a:endParaRPr lang="pt-PT" sz="3399" noProof="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...</a:t>
            </a:r>
          </a:p>
        </p:txBody>
      </p:sp>
      <p:sp>
        <p:nvSpPr>
          <p:cNvPr id="18" name="Freeform 18"/>
          <p:cNvSpPr/>
          <p:nvPr/>
        </p:nvSpPr>
        <p:spPr>
          <a:xfrm>
            <a:off x="4550946" y="9460250"/>
            <a:ext cx="9186109" cy="826750"/>
          </a:xfrm>
          <a:custGeom>
            <a:avLst/>
            <a:gdLst/>
            <a:ahLst/>
            <a:cxnLst/>
            <a:rect l="l" t="t" r="r" b="b"/>
            <a:pathLst>
              <a:path w="9186109" h="826750">
                <a:moveTo>
                  <a:pt x="0" y="0"/>
                </a:moveTo>
                <a:lnTo>
                  <a:pt x="9186108" y="0"/>
                </a:lnTo>
                <a:lnTo>
                  <a:pt x="9186108" y="826750"/>
                </a:lnTo>
                <a:lnTo>
                  <a:pt x="0" y="82675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825414">
            <a:off x="1714118" y="-1045079"/>
            <a:ext cx="4489950" cy="4767322"/>
          </a:xfrm>
          <a:custGeom>
            <a:avLst/>
            <a:gdLst/>
            <a:ahLst/>
            <a:cxnLst/>
            <a:rect l="l" t="t" r="r" b="b"/>
            <a:pathLst>
              <a:path w="4489950" h="4767322">
                <a:moveTo>
                  <a:pt x="0" y="0"/>
                </a:moveTo>
                <a:lnTo>
                  <a:pt x="4489951" y="0"/>
                </a:lnTo>
                <a:lnTo>
                  <a:pt x="4489951" y="4767322"/>
                </a:lnTo>
                <a:lnTo>
                  <a:pt x="0" y="47673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3" name="AutoShape 3"/>
          <p:cNvSpPr/>
          <p:nvPr/>
        </p:nvSpPr>
        <p:spPr>
          <a:xfrm>
            <a:off x="2237668" y="3436711"/>
            <a:ext cx="13379407" cy="0"/>
          </a:xfrm>
          <a:prstGeom prst="line">
            <a:avLst/>
          </a:prstGeom>
          <a:ln w="1905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PT"/>
          </a:p>
        </p:txBody>
      </p:sp>
      <p:sp>
        <p:nvSpPr>
          <p:cNvPr id="4" name="Freeform 4"/>
          <p:cNvSpPr/>
          <p:nvPr/>
        </p:nvSpPr>
        <p:spPr>
          <a:xfrm>
            <a:off x="15323147" y="2930002"/>
            <a:ext cx="1022042" cy="1124247"/>
          </a:xfrm>
          <a:custGeom>
            <a:avLst/>
            <a:gdLst/>
            <a:ahLst/>
            <a:cxnLst/>
            <a:rect l="l" t="t" r="r" b="b"/>
            <a:pathLst>
              <a:path w="1022042" h="1124247">
                <a:moveTo>
                  <a:pt x="0" y="0"/>
                </a:moveTo>
                <a:lnTo>
                  <a:pt x="1022042" y="0"/>
                </a:lnTo>
                <a:lnTo>
                  <a:pt x="1022042" y="1124247"/>
                </a:lnTo>
                <a:lnTo>
                  <a:pt x="0" y="11242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5" name="Freeform 5"/>
          <p:cNvSpPr/>
          <p:nvPr/>
        </p:nvSpPr>
        <p:spPr>
          <a:xfrm>
            <a:off x="10664067" y="2930002"/>
            <a:ext cx="1022042" cy="1124247"/>
          </a:xfrm>
          <a:custGeom>
            <a:avLst/>
            <a:gdLst/>
            <a:ahLst/>
            <a:cxnLst/>
            <a:rect l="l" t="t" r="r" b="b"/>
            <a:pathLst>
              <a:path w="1022042" h="1124247">
                <a:moveTo>
                  <a:pt x="0" y="0"/>
                </a:moveTo>
                <a:lnTo>
                  <a:pt x="1022043" y="0"/>
                </a:lnTo>
                <a:lnTo>
                  <a:pt x="1022043" y="1124247"/>
                </a:lnTo>
                <a:lnTo>
                  <a:pt x="0" y="112424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6" name="Freeform 6"/>
          <p:cNvSpPr/>
          <p:nvPr/>
        </p:nvSpPr>
        <p:spPr>
          <a:xfrm>
            <a:off x="6116841" y="2930002"/>
            <a:ext cx="1022042" cy="1124247"/>
          </a:xfrm>
          <a:custGeom>
            <a:avLst/>
            <a:gdLst/>
            <a:ahLst/>
            <a:cxnLst/>
            <a:rect l="l" t="t" r="r" b="b"/>
            <a:pathLst>
              <a:path w="1022042" h="1124247">
                <a:moveTo>
                  <a:pt x="0" y="0"/>
                </a:moveTo>
                <a:lnTo>
                  <a:pt x="1022042" y="0"/>
                </a:lnTo>
                <a:lnTo>
                  <a:pt x="1022042" y="1124247"/>
                </a:lnTo>
                <a:lnTo>
                  <a:pt x="0" y="11242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7" name="Freeform 7"/>
          <p:cNvSpPr/>
          <p:nvPr/>
        </p:nvSpPr>
        <p:spPr>
          <a:xfrm>
            <a:off x="1701255" y="2930002"/>
            <a:ext cx="1022042" cy="1124247"/>
          </a:xfrm>
          <a:custGeom>
            <a:avLst/>
            <a:gdLst/>
            <a:ahLst/>
            <a:cxnLst/>
            <a:rect l="l" t="t" r="r" b="b"/>
            <a:pathLst>
              <a:path w="1022042" h="1124247">
                <a:moveTo>
                  <a:pt x="0" y="0"/>
                </a:moveTo>
                <a:lnTo>
                  <a:pt x="1022043" y="0"/>
                </a:lnTo>
                <a:lnTo>
                  <a:pt x="1022043" y="1124247"/>
                </a:lnTo>
                <a:lnTo>
                  <a:pt x="0" y="112424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8" name="Freeform 8"/>
          <p:cNvSpPr/>
          <p:nvPr/>
        </p:nvSpPr>
        <p:spPr>
          <a:xfrm>
            <a:off x="15699842" y="355479"/>
            <a:ext cx="2172128" cy="2370672"/>
          </a:xfrm>
          <a:custGeom>
            <a:avLst/>
            <a:gdLst/>
            <a:ahLst/>
            <a:cxnLst/>
            <a:rect l="l" t="t" r="r" b="b"/>
            <a:pathLst>
              <a:path w="2172128" h="2370672">
                <a:moveTo>
                  <a:pt x="0" y="0"/>
                </a:moveTo>
                <a:lnTo>
                  <a:pt x="2172127" y="0"/>
                </a:lnTo>
                <a:lnTo>
                  <a:pt x="2172127" y="2370672"/>
                </a:lnTo>
                <a:lnTo>
                  <a:pt x="0" y="237067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9" name="TextBox 9"/>
          <p:cNvSpPr txBox="1"/>
          <p:nvPr/>
        </p:nvSpPr>
        <p:spPr>
          <a:xfrm>
            <a:off x="1269441" y="651619"/>
            <a:ext cx="12187931" cy="1038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800"/>
              </a:lnSpc>
            </a:pPr>
            <a:r>
              <a:rPr lang="en-US" sz="6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Sessões de partilha com pais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4488813" y="4355201"/>
            <a:ext cx="2690710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99"/>
              </a:lnSpc>
              <a:spcBef>
                <a:spcPct val="0"/>
              </a:spcBef>
            </a:pPr>
            <a:r>
              <a:rPr lang="en-US" sz="29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Sessão 4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675331" y="4321149"/>
            <a:ext cx="2872421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99"/>
              </a:lnSpc>
              <a:spcBef>
                <a:spcPct val="0"/>
              </a:spcBef>
            </a:pPr>
            <a:r>
              <a:rPr lang="en-US" sz="2999" b="1">
                <a:solidFill>
                  <a:srgbClr val="C53F93"/>
                </a:solidFill>
                <a:latin typeface="Poppins Bold"/>
                <a:ea typeface="Poppins Bold"/>
                <a:cs typeface="Poppins Bold"/>
                <a:sym typeface="Poppins Bold"/>
              </a:rPr>
              <a:t>Sessão 3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352014" y="4321149"/>
            <a:ext cx="2650056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99"/>
              </a:lnSpc>
              <a:spcBef>
                <a:spcPct val="0"/>
              </a:spcBef>
            </a:pPr>
            <a:r>
              <a:rPr lang="en-US" sz="29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Sessão 2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74454" y="5509679"/>
            <a:ext cx="3526429" cy="879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pt-PT" sz="24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Data sugerida: início do ano letivo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34779" y="4314231"/>
            <a:ext cx="2754995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99"/>
              </a:lnSpc>
              <a:spcBef>
                <a:spcPct val="0"/>
              </a:spcBef>
            </a:pPr>
            <a:r>
              <a:rPr lang="en-US" sz="2999" b="1">
                <a:solidFill>
                  <a:srgbClr val="C53F93"/>
                </a:solidFill>
                <a:latin typeface="Poppins Bold"/>
                <a:ea typeface="Poppins Bold"/>
                <a:cs typeface="Poppins Bold"/>
                <a:sym typeface="Poppins Bold"/>
              </a:rPr>
              <a:t>Sessão 1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922269" y="5509679"/>
            <a:ext cx="3526429" cy="879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pt-PT" sz="24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Data sugerida: dezembro / janeiro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411874" y="5509679"/>
            <a:ext cx="3526429" cy="879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pt-PT" sz="24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Data sugerida: março / abril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4070953" y="5509679"/>
            <a:ext cx="3526429" cy="879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pt-PT" sz="24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Data sugerida: final do ano letivo</a:t>
            </a:r>
          </a:p>
        </p:txBody>
      </p:sp>
      <p:sp>
        <p:nvSpPr>
          <p:cNvPr id="18" name="Freeform 18"/>
          <p:cNvSpPr/>
          <p:nvPr/>
        </p:nvSpPr>
        <p:spPr>
          <a:xfrm>
            <a:off x="1028700" y="8522754"/>
            <a:ext cx="16230600" cy="5700998"/>
          </a:xfrm>
          <a:custGeom>
            <a:avLst/>
            <a:gdLst/>
            <a:ahLst/>
            <a:cxnLst/>
            <a:rect l="l" t="t" r="r" b="b"/>
            <a:pathLst>
              <a:path w="16230600" h="5700998">
                <a:moveTo>
                  <a:pt x="0" y="0"/>
                </a:moveTo>
                <a:lnTo>
                  <a:pt x="16230600" y="0"/>
                </a:lnTo>
                <a:lnTo>
                  <a:pt x="16230600" y="5700999"/>
                </a:lnTo>
                <a:lnTo>
                  <a:pt x="0" y="570099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19" name="Freeform 19"/>
          <p:cNvSpPr/>
          <p:nvPr/>
        </p:nvSpPr>
        <p:spPr>
          <a:xfrm>
            <a:off x="4550946" y="9460250"/>
            <a:ext cx="9186109" cy="826750"/>
          </a:xfrm>
          <a:custGeom>
            <a:avLst/>
            <a:gdLst/>
            <a:ahLst/>
            <a:cxnLst/>
            <a:rect l="l" t="t" r="r" b="b"/>
            <a:pathLst>
              <a:path w="9186109" h="826750">
                <a:moveTo>
                  <a:pt x="0" y="0"/>
                </a:moveTo>
                <a:lnTo>
                  <a:pt x="9186108" y="0"/>
                </a:lnTo>
                <a:lnTo>
                  <a:pt x="9186108" y="826750"/>
                </a:lnTo>
                <a:lnTo>
                  <a:pt x="0" y="82675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825414">
            <a:off x="1714118" y="-1045079"/>
            <a:ext cx="4489950" cy="4767322"/>
          </a:xfrm>
          <a:custGeom>
            <a:avLst/>
            <a:gdLst/>
            <a:ahLst/>
            <a:cxnLst/>
            <a:rect l="l" t="t" r="r" b="b"/>
            <a:pathLst>
              <a:path w="4489950" h="4767322">
                <a:moveTo>
                  <a:pt x="0" y="0"/>
                </a:moveTo>
                <a:lnTo>
                  <a:pt x="4489951" y="0"/>
                </a:lnTo>
                <a:lnTo>
                  <a:pt x="4489951" y="4767322"/>
                </a:lnTo>
                <a:lnTo>
                  <a:pt x="0" y="47673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3" name="Freeform 3"/>
          <p:cNvSpPr/>
          <p:nvPr/>
        </p:nvSpPr>
        <p:spPr>
          <a:xfrm>
            <a:off x="1028700" y="8576705"/>
            <a:ext cx="16230600" cy="5700998"/>
          </a:xfrm>
          <a:custGeom>
            <a:avLst/>
            <a:gdLst/>
            <a:ahLst/>
            <a:cxnLst/>
            <a:rect l="l" t="t" r="r" b="b"/>
            <a:pathLst>
              <a:path w="16230600" h="5700998">
                <a:moveTo>
                  <a:pt x="0" y="0"/>
                </a:moveTo>
                <a:lnTo>
                  <a:pt x="16230600" y="0"/>
                </a:lnTo>
                <a:lnTo>
                  <a:pt x="16230600" y="5700998"/>
                </a:lnTo>
                <a:lnTo>
                  <a:pt x="0" y="57009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4" name="Freeform 4">
            <a:hlinkClick r:id="rId5" tooltip="Clique para abrir a hiperligação"/>
          </p:cNvPr>
          <p:cNvSpPr/>
          <p:nvPr/>
        </p:nvSpPr>
        <p:spPr>
          <a:xfrm>
            <a:off x="10622626" y="4605767"/>
            <a:ext cx="6744652" cy="3271156"/>
          </a:xfrm>
          <a:custGeom>
            <a:avLst/>
            <a:gdLst/>
            <a:ahLst/>
            <a:cxnLst/>
            <a:rect l="l" t="t" r="r" b="b"/>
            <a:pathLst>
              <a:path w="6744652" h="3271156">
                <a:moveTo>
                  <a:pt x="0" y="0"/>
                </a:moveTo>
                <a:lnTo>
                  <a:pt x="6744653" y="0"/>
                </a:lnTo>
                <a:lnTo>
                  <a:pt x="6744653" y="3271157"/>
                </a:lnTo>
                <a:lnTo>
                  <a:pt x="0" y="327115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5" name="Freeform 5">
            <a:hlinkClick r:id="rId7" tooltip="Clique para abrir a hiperligação"/>
          </p:cNvPr>
          <p:cNvSpPr/>
          <p:nvPr/>
        </p:nvSpPr>
        <p:spPr>
          <a:xfrm>
            <a:off x="450021" y="4605767"/>
            <a:ext cx="8236078" cy="3271156"/>
          </a:xfrm>
          <a:custGeom>
            <a:avLst/>
            <a:gdLst/>
            <a:ahLst/>
            <a:cxnLst/>
            <a:rect l="l" t="t" r="r" b="b"/>
            <a:pathLst>
              <a:path w="8236078" h="3271156">
                <a:moveTo>
                  <a:pt x="0" y="0"/>
                </a:moveTo>
                <a:lnTo>
                  <a:pt x="8236078" y="0"/>
                </a:lnTo>
                <a:lnTo>
                  <a:pt x="8236078" y="3271157"/>
                </a:lnTo>
                <a:lnTo>
                  <a:pt x="0" y="327115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13921" r="-1291" b="-29533"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6" name="TextBox 6"/>
          <p:cNvSpPr txBox="1"/>
          <p:nvPr/>
        </p:nvSpPr>
        <p:spPr>
          <a:xfrm>
            <a:off x="1269441" y="651619"/>
            <a:ext cx="12187931" cy="1038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800"/>
              </a:lnSpc>
            </a:pPr>
            <a:r>
              <a:rPr lang="en-US" sz="6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Na prática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463624" y="3296905"/>
            <a:ext cx="5062657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Plataforma LER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852369" y="3296905"/>
            <a:ext cx="3624631" cy="8870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Portal RBE</a:t>
            </a:r>
          </a:p>
        </p:txBody>
      </p:sp>
      <p:sp>
        <p:nvSpPr>
          <p:cNvPr id="9" name="Freeform 9"/>
          <p:cNvSpPr/>
          <p:nvPr/>
        </p:nvSpPr>
        <p:spPr>
          <a:xfrm>
            <a:off x="4550946" y="9460250"/>
            <a:ext cx="9186109" cy="826750"/>
          </a:xfrm>
          <a:custGeom>
            <a:avLst/>
            <a:gdLst/>
            <a:ahLst/>
            <a:cxnLst/>
            <a:rect l="l" t="t" r="r" b="b"/>
            <a:pathLst>
              <a:path w="9186109" h="826750">
                <a:moveTo>
                  <a:pt x="0" y="0"/>
                </a:moveTo>
                <a:lnTo>
                  <a:pt x="9186108" y="0"/>
                </a:lnTo>
                <a:lnTo>
                  <a:pt x="9186108" y="826750"/>
                </a:lnTo>
                <a:lnTo>
                  <a:pt x="0" y="82675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426684" y="4215133"/>
            <a:ext cx="8366721" cy="1761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890"/>
              </a:lnSpc>
            </a:pPr>
            <a:r>
              <a:rPr lang="pt-PT" sz="5300" b="1" noProof="0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Já alguém vos leu alguma coisa, hoje?</a:t>
            </a:r>
          </a:p>
        </p:txBody>
      </p:sp>
      <p:sp>
        <p:nvSpPr>
          <p:cNvPr id="3" name="Freeform 3"/>
          <p:cNvSpPr/>
          <p:nvPr/>
        </p:nvSpPr>
        <p:spPr>
          <a:xfrm rot="-1522105" flipH="1">
            <a:off x="13581540" y="3106159"/>
            <a:ext cx="875026" cy="1769354"/>
          </a:xfrm>
          <a:custGeom>
            <a:avLst/>
            <a:gdLst/>
            <a:ahLst/>
            <a:cxnLst/>
            <a:rect l="l" t="t" r="r" b="b"/>
            <a:pathLst>
              <a:path w="875026" h="1769354">
                <a:moveTo>
                  <a:pt x="875026" y="0"/>
                </a:moveTo>
                <a:lnTo>
                  <a:pt x="0" y="0"/>
                </a:lnTo>
                <a:lnTo>
                  <a:pt x="0" y="1769354"/>
                </a:lnTo>
                <a:lnTo>
                  <a:pt x="875026" y="1769354"/>
                </a:lnTo>
                <a:lnTo>
                  <a:pt x="875026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4" name="Freeform 4">
            <a:hlinkClick r:id="rId4" tooltip="https://www.rbe.mec.pt/np4/LER-fora-da-escola-espaco-dos-livros/"/>
          </p:cNvPr>
          <p:cNvSpPr/>
          <p:nvPr/>
        </p:nvSpPr>
        <p:spPr>
          <a:xfrm>
            <a:off x="15035455" y="580941"/>
            <a:ext cx="2709989" cy="1825777"/>
          </a:xfrm>
          <a:custGeom>
            <a:avLst/>
            <a:gdLst/>
            <a:ahLst/>
            <a:cxnLst/>
            <a:rect l="l" t="t" r="r" b="b"/>
            <a:pathLst>
              <a:path w="2709989" h="1825777">
                <a:moveTo>
                  <a:pt x="0" y="0"/>
                </a:moveTo>
                <a:lnTo>
                  <a:pt x="2709989" y="0"/>
                </a:lnTo>
                <a:lnTo>
                  <a:pt x="2709989" y="1825777"/>
                </a:lnTo>
                <a:lnTo>
                  <a:pt x="0" y="18257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5" name="Freeform 5"/>
          <p:cNvSpPr/>
          <p:nvPr/>
        </p:nvSpPr>
        <p:spPr>
          <a:xfrm>
            <a:off x="916470" y="2711993"/>
            <a:ext cx="4145720" cy="4863014"/>
          </a:xfrm>
          <a:custGeom>
            <a:avLst/>
            <a:gdLst/>
            <a:ahLst/>
            <a:cxnLst/>
            <a:rect l="l" t="t" r="r" b="b"/>
            <a:pathLst>
              <a:path w="4145720" h="4863014">
                <a:moveTo>
                  <a:pt x="0" y="0"/>
                </a:moveTo>
                <a:lnTo>
                  <a:pt x="4145720" y="0"/>
                </a:lnTo>
                <a:lnTo>
                  <a:pt x="4145720" y="4863014"/>
                </a:lnTo>
                <a:lnTo>
                  <a:pt x="0" y="486301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6" name="Freeform 6"/>
          <p:cNvSpPr/>
          <p:nvPr/>
        </p:nvSpPr>
        <p:spPr>
          <a:xfrm>
            <a:off x="1136679" y="8576705"/>
            <a:ext cx="16230600" cy="5700998"/>
          </a:xfrm>
          <a:custGeom>
            <a:avLst/>
            <a:gdLst/>
            <a:ahLst/>
            <a:cxnLst/>
            <a:rect l="l" t="t" r="r" b="b"/>
            <a:pathLst>
              <a:path w="16230600" h="5700998">
                <a:moveTo>
                  <a:pt x="0" y="0"/>
                </a:moveTo>
                <a:lnTo>
                  <a:pt x="16230600" y="0"/>
                </a:lnTo>
                <a:lnTo>
                  <a:pt x="16230600" y="5700998"/>
                </a:lnTo>
                <a:lnTo>
                  <a:pt x="0" y="570099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7" name="Freeform 7"/>
          <p:cNvSpPr/>
          <p:nvPr/>
        </p:nvSpPr>
        <p:spPr>
          <a:xfrm>
            <a:off x="4550946" y="9460250"/>
            <a:ext cx="9186109" cy="826750"/>
          </a:xfrm>
          <a:custGeom>
            <a:avLst/>
            <a:gdLst/>
            <a:ahLst/>
            <a:cxnLst/>
            <a:rect l="l" t="t" r="r" b="b"/>
            <a:pathLst>
              <a:path w="9186109" h="826750">
                <a:moveTo>
                  <a:pt x="0" y="0"/>
                </a:moveTo>
                <a:lnTo>
                  <a:pt x="9186108" y="0"/>
                </a:lnTo>
                <a:lnTo>
                  <a:pt x="9186108" y="826750"/>
                </a:lnTo>
                <a:lnTo>
                  <a:pt x="0" y="82675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02005" y="5255690"/>
            <a:ext cx="16730885" cy="566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8" lvl="1" algn="l">
              <a:lnSpc>
                <a:spcPts val="4479"/>
              </a:lnSpc>
            </a:pPr>
            <a:r>
              <a:rPr lang="pt-PT" sz="31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Visite bibliotecas e livrarias;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802005" y="4279695"/>
            <a:ext cx="16574546" cy="566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8" lvl="1" algn="l">
              <a:lnSpc>
                <a:spcPts val="4479"/>
              </a:lnSpc>
            </a:pPr>
            <a:r>
              <a:rPr lang="pt-PT" sz="31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Ofereça livros;</a:t>
            </a:r>
          </a:p>
        </p:txBody>
      </p:sp>
      <p:sp>
        <p:nvSpPr>
          <p:cNvPr id="4" name="Freeform 4"/>
          <p:cNvSpPr/>
          <p:nvPr/>
        </p:nvSpPr>
        <p:spPr>
          <a:xfrm rot="1622760">
            <a:off x="499336" y="4055467"/>
            <a:ext cx="604697" cy="670531"/>
          </a:xfrm>
          <a:custGeom>
            <a:avLst/>
            <a:gdLst/>
            <a:ahLst/>
            <a:cxnLst/>
            <a:rect l="l" t="t" r="r" b="b"/>
            <a:pathLst>
              <a:path w="604697" h="670531">
                <a:moveTo>
                  <a:pt x="0" y="0"/>
                </a:moveTo>
                <a:lnTo>
                  <a:pt x="604697" y="0"/>
                </a:lnTo>
                <a:lnTo>
                  <a:pt x="604697" y="670531"/>
                </a:lnTo>
                <a:lnTo>
                  <a:pt x="0" y="6705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5" name="TextBox 5"/>
          <p:cNvSpPr txBox="1"/>
          <p:nvPr/>
        </p:nvSpPr>
        <p:spPr>
          <a:xfrm>
            <a:off x="801684" y="3300348"/>
            <a:ext cx="15202945" cy="566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8" lvl="1" algn="l">
              <a:lnSpc>
                <a:spcPts val="4479"/>
              </a:lnSpc>
            </a:pPr>
            <a:r>
              <a:rPr lang="pt-PT" sz="31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Tenha livros sempre à mão e ao alcance da criança;</a:t>
            </a:r>
          </a:p>
        </p:txBody>
      </p:sp>
      <p:sp>
        <p:nvSpPr>
          <p:cNvPr id="6" name="Freeform 6"/>
          <p:cNvSpPr/>
          <p:nvPr/>
        </p:nvSpPr>
        <p:spPr>
          <a:xfrm rot="1622760">
            <a:off x="501430" y="3054591"/>
            <a:ext cx="597872" cy="662963"/>
          </a:xfrm>
          <a:custGeom>
            <a:avLst/>
            <a:gdLst/>
            <a:ahLst/>
            <a:cxnLst/>
            <a:rect l="l" t="t" r="r" b="b"/>
            <a:pathLst>
              <a:path w="597872" h="662963">
                <a:moveTo>
                  <a:pt x="0" y="0"/>
                </a:moveTo>
                <a:lnTo>
                  <a:pt x="597872" y="0"/>
                </a:lnTo>
                <a:lnTo>
                  <a:pt x="597872" y="662963"/>
                </a:lnTo>
                <a:lnTo>
                  <a:pt x="0" y="6629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7" name="Freeform 7"/>
          <p:cNvSpPr/>
          <p:nvPr/>
        </p:nvSpPr>
        <p:spPr>
          <a:xfrm rot="2825414">
            <a:off x="1714118" y="-1045079"/>
            <a:ext cx="4489950" cy="4767322"/>
          </a:xfrm>
          <a:custGeom>
            <a:avLst/>
            <a:gdLst/>
            <a:ahLst/>
            <a:cxnLst/>
            <a:rect l="l" t="t" r="r" b="b"/>
            <a:pathLst>
              <a:path w="4489950" h="4767322">
                <a:moveTo>
                  <a:pt x="0" y="0"/>
                </a:moveTo>
                <a:lnTo>
                  <a:pt x="4489951" y="0"/>
                </a:lnTo>
                <a:lnTo>
                  <a:pt x="4489951" y="4767322"/>
                </a:lnTo>
                <a:lnTo>
                  <a:pt x="0" y="47673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8" name="Freeform 8"/>
          <p:cNvSpPr/>
          <p:nvPr/>
        </p:nvSpPr>
        <p:spPr>
          <a:xfrm>
            <a:off x="14827732" y="241292"/>
            <a:ext cx="2743224" cy="2194579"/>
          </a:xfrm>
          <a:custGeom>
            <a:avLst/>
            <a:gdLst/>
            <a:ahLst/>
            <a:cxnLst/>
            <a:rect l="l" t="t" r="r" b="b"/>
            <a:pathLst>
              <a:path w="2743224" h="2194579">
                <a:moveTo>
                  <a:pt x="0" y="0"/>
                </a:moveTo>
                <a:lnTo>
                  <a:pt x="2743224" y="0"/>
                </a:lnTo>
                <a:lnTo>
                  <a:pt x="2743224" y="2194579"/>
                </a:lnTo>
                <a:lnTo>
                  <a:pt x="0" y="219457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9" name="TextBox 9"/>
          <p:cNvSpPr txBox="1"/>
          <p:nvPr/>
        </p:nvSpPr>
        <p:spPr>
          <a:xfrm>
            <a:off x="1269441" y="651619"/>
            <a:ext cx="12187931" cy="1038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800"/>
              </a:lnSpc>
            </a:pPr>
            <a:r>
              <a:rPr lang="en-US" sz="6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Crie oportunidades de leitura</a:t>
            </a:r>
          </a:p>
        </p:txBody>
      </p:sp>
      <p:sp>
        <p:nvSpPr>
          <p:cNvPr id="10" name="Freeform 10"/>
          <p:cNvSpPr/>
          <p:nvPr/>
        </p:nvSpPr>
        <p:spPr>
          <a:xfrm>
            <a:off x="1052147" y="8581164"/>
            <a:ext cx="16230600" cy="5700998"/>
          </a:xfrm>
          <a:custGeom>
            <a:avLst/>
            <a:gdLst/>
            <a:ahLst/>
            <a:cxnLst/>
            <a:rect l="l" t="t" r="r" b="b"/>
            <a:pathLst>
              <a:path w="16230600" h="5700998">
                <a:moveTo>
                  <a:pt x="0" y="0"/>
                </a:moveTo>
                <a:lnTo>
                  <a:pt x="16230600" y="0"/>
                </a:lnTo>
                <a:lnTo>
                  <a:pt x="16230600" y="5700998"/>
                </a:lnTo>
                <a:lnTo>
                  <a:pt x="0" y="570099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11" name="TextBox 11"/>
          <p:cNvSpPr txBox="1"/>
          <p:nvPr/>
        </p:nvSpPr>
        <p:spPr>
          <a:xfrm>
            <a:off x="802005" y="6231686"/>
            <a:ext cx="16730885" cy="566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8" lvl="1" algn="l">
              <a:lnSpc>
                <a:spcPts val="4479"/>
              </a:lnSpc>
            </a:pPr>
            <a:r>
              <a:rPr lang="pt-PT" sz="31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Leia com frequência, brinque com palavras.</a:t>
            </a:r>
          </a:p>
        </p:txBody>
      </p:sp>
      <p:sp>
        <p:nvSpPr>
          <p:cNvPr id="12" name="Freeform 12"/>
          <p:cNvSpPr/>
          <p:nvPr/>
        </p:nvSpPr>
        <p:spPr>
          <a:xfrm rot="1622760">
            <a:off x="499336" y="5080281"/>
            <a:ext cx="604697" cy="670531"/>
          </a:xfrm>
          <a:custGeom>
            <a:avLst/>
            <a:gdLst/>
            <a:ahLst/>
            <a:cxnLst/>
            <a:rect l="l" t="t" r="r" b="b"/>
            <a:pathLst>
              <a:path w="604697" h="670531">
                <a:moveTo>
                  <a:pt x="0" y="0"/>
                </a:moveTo>
                <a:lnTo>
                  <a:pt x="604697" y="0"/>
                </a:lnTo>
                <a:lnTo>
                  <a:pt x="604697" y="670531"/>
                </a:lnTo>
                <a:lnTo>
                  <a:pt x="0" y="6705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13" name="Freeform 13"/>
          <p:cNvSpPr/>
          <p:nvPr/>
        </p:nvSpPr>
        <p:spPr>
          <a:xfrm rot="1622760">
            <a:off x="499336" y="6095318"/>
            <a:ext cx="604697" cy="670531"/>
          </a:xfrm>
          <a:custGeom>
            <a:avLst/>
            <a:gdLst/>
            <a:ahLst/>
            <a:cxnLst/>
            <a:rect l="l" t="t" r="r" b="b"/>
            <a:pathLst>
              <a:path w="604697" h="670531">
                <a:moveTo>
                  <a:pt x="0" y="0"/>
                </a:moveTo>
                <a:lnTo>
                  <a:pt x="604697" y="0"/>
                </a:lnTo>
                <a:lnTo>
                  <a:pt x="604697" y="670530"/>
                </a:lnTo>
                <a:lnTo>
                  <a:pt x="0" y="6705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14" name="Freeform 14"/>
          <p:cNvSpPr/>
          <p:nvPr/>
        </p:nvSpPr>
        <p:spPr>
          <a:xfrm>
            <a:off x="4574393" y="9460250"/>
            <a:ext cx="9186109" cy="826750"/>
          </a:xfrm>
          <a:custGeom>
            <a:avLst/>
            <a:gdLst/>
            <a:ahLst/>
            <a:cxnLst/>
            <a:rect l="l" t="t" r="r" b="b"/>
            <a:pathLst>
              <a:path w="9186109" h="826750">
                <a:moveTo>
                  <a:pt x="0" y="0"/>
                </a:moveTo>
                <a:lnTo>
                  <a:pt x="9186109" y="0"/>
                </a:lnTo>
                <a:lnTo>
                  <a:pt x="9186109" y="826750"/>
                </a:lnTo>
                <a:lnTo>
                  <a:pt x="0" y="82675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825414">
            <a:off x="1638964" y="-1135776"/>
            <a:ext cx="4489950" cy="4767322"/>
          </a:xfrm>
          <a:custGeom>
            <a:avLst/>
            <a:gdLst/>
            <a:ahLst/>
            <a:cxnLst/>
            <a:rect l="l" t="t" r="r" b="b"/>
            <a:pathLst>
              <a:path w="4489950" h="4767322">
                <a:moveTo>
                  <a:pt x="0" y="0"/>
                </a:moveTo>
                <a:lnTo>
                  <a:pt x="4489951" y="0"/>
                </a:lnTo>
                <a:lnTo>
                  <a:pt x="4489951" y="4767322"/>
                </a:lnTo>
                <a:lnTo>
                  <a:pt x="0" y="47673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7" name="TextBox 7"/>
          <p:cNvSpPr txBox="1"/>
          <p:nvPr/>
        </p:nvSpPr>
        <p:spPr>
          <a:xfrm>
            <a:off x="977481" y="800100"/>
            <a:ext cx="16333035" cy="2028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800"/>
              </a:lnSpc>
            </a:pPr>
            <a:r>
              <a:rPr lang="pt-PT" sz="6000" b="1" noProof="0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Uma parceria Rede de Bibliotecas Escolares / Fundação Belmiro de Azevedo</a:t>
            </a:r>
          </a:p>
        </p:txBody>
      </p:sp>
      <p:pic>
        <p:nvPicPr>
          <p:cNvPr id="4" name="Imagem 3" descr="Uma imagem com Cara humana, pessoa, captura de ecrã, vestuário&#10;&#10;Os conteúdos gerados por IA podem estar incorretos.">
            <a:hlinkClick r:id="rId4" tooltip="Clique para iniciar"/>
            <a:extLst>
              <a:ext uri="{FF2B5EF4-FFF2-40B4-BE49-F238E27FC236}">
                <a16:creationId xmlns:a16="http://schemas.microsoft.com/office/drawing/2014/main" id="{49F74C6B-1AC3-D283-05E7-FD4886B8A8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0" b="835"/>
          <a:stretch>
            <a:fillRect/>
          </a:stretch>
        </p:blipFill>
        <p:spPr>
          <a:xfrm>
            <a:off x="2123778" y="3009900"/>
            <a:ext cx="14040443" cy="70104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825414">
            <a:off x="1714118" y="-1045079"/>
            <a:ext cx="4489950" cy="4767322"/>
          </a:xfrm>
          <a:custGeom>
            <a:avLst/>
            <a:gdLst/>
            <a:ahLst/>
            <a:cxnLst/>
            <a:rect l="l" t="t" r="r" b="b"/>
            <a:pathLst>
              <a:path w="4489950" h="4767322">
                <a:moveTo>
                  <a:pt x="0" y="0"/>
                </a:moveTo>
                <a:lnTo>
                  <a:pt x="4489951" y="0"/>
                </a:lnTo>
                <a:lnTo>
                  <a:pt x="4489951" y="4767322"/>
                </a:lnTo>
                <a:lnTo>
                  <a:pt x="0" y="47673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3" name="Freeform 3"/>
          <p:cNvSpPr/>
          <p:nvPr/>
        </p:nvSpPr>
        <p:spPr>
          <a:xfrm>
            <a:off x="1052147" y="8606961"/>
            <a:ext cx="16230600" cy="5700998"/>
          </a:xfrm>
          <a:custGeom>
            <a:avLst/>
            <a:gdLst/>
            <a:ahLst/>
            <a:cxnLst/>
            <a:rect l="l" t="t" r="r" b="b"/>
            <a:pathLst>
              <a:path w="16230600" h="5700998">
                <a:moveTo>
                  <a:pt x="0" y="0"/>
                </a:moveTo>
                <a:lnTo>
                  <a:pt x="16230600" y="0"/>
                </a:lnTo>
                <a:lnTo>
                  <a:pt x="16230600" y="5700999"/>
                </a:lnTo>
                <a:lnTo>
                  <a:pt x="0" y="570099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4" name="Freeform 4"/>
          <p:cNvSpPr/>
          <p:nvPr/>
        </p:nvSpPr>
        <p:spPr>
          <a:xfrm>
            <a:off x="15192073" y="302811"/>
            <a:ext cx="2067227" cy="2071542"/>
          </a:xfrm>
          <a:custGeom>
            <a:avLst/>
            <a:gdLst/>
            <a:ahLst/>
            <a:cxnLst/>
            <a:rect l="l" t="t" r="r" b="b"/>
            <a:pathLst>
              <a:path w="2067227" h="2071542">
                <a:moveTo>
                  <a:pt x="0" y="0"/>
                </a:moveTo>
                <a:lnTo>
                  <a:pt x="2067227" y="0"/>
                </a:lnTo>
                <a:lnTo>
                  <a:pt x="2067227" y="2071542"/>
                </a:lnTo>
                <a:lnTo>
                  <a:pt x="0" y="207154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5" name="TextBox 5"/>
          <p:cNvSpPr txBox="1"/>
          <p:nvPr/>
        </p:nvSpPr>
        <p:spPr>
          <a:xfrm>
            <a:off x="802005" y="5255690"/>
            <a:ext cx="16730885" cy="566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8" lvl="1" algn="l">
              <a:lnSpc>
                <a:spcPts val="4479"/>
              </a:lnSpc>
            </a:pPr>
            <a:r>
              <a:rPr lang="pt-PT" sz="31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Elogie as suas tentativas de leitura e escrita;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02005" y="6231686"/>
            <a:ext cx="16730885" cy="566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8" lvl="1" algn="l">
              <a:lnSpc>
                <a:spcPts val="4479"/>
              </a:lnSpc>
            </a:pPr>
            <a:r>
              <a:rPr lang="pt-PT" sz="31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Encoraje o gosto pelos livros e pela leitura.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02005" y="3300413"/>
            <a:ext cx="16730885" cy="566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8" lvl="1" algn="l">
              <a:lnSpc>
                <a:spcPts val="4479"/>
              </a:lnSpc>
            </a:pPr>
            <a:r>
              <a:rPr lang="pt-PT" sz="31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Respeite os interesses e as escolhas da criança;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02005" y="4279583"/>
            <a:ext cx="16730885" cy="566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8" lvl="1" algn="l">
              <a:lnSpc>
                <a:spcPts val="4479"/>
              </a:lnSpc>
            </a:pPr>
            <a:r>
              <a:rPr lang="pt-PT" sz="31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Reforce as pequenas conquistas com palavras de incentivo;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69441" y="651619"/>
            <a:ext cx="12187931" cy="1038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800"/>
              </a:lnSpc>
            </a:pPr>
            <a:r>
              <a:rPr lang="en-US" sz="6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Reconheça os progressos</a:t>
            </a:r>
          </a:p>
        </p:txBody>
      </p:sp>
      <p:sp>
        <p:nvSpPr>
          <p:cNvPr id="10" name="Freeform 10"/>
          <p:cNvSpPr/>
          <p:nvPr/>
        </p:nvSpPr>
        <p:spPr>
          <a:xfrm>
            <a:off x="385018" y="3050913"/>
            <a:ext cx="599472" cy="695590"/>
          </a:xfrm>
          <a:custGeom>
            <a:avLst/>
            <a:gdLst/>
            <a:ahLst/>
            <a:cxnLst/>
            <a:rect l="l" t="t" r="r" b="b"/>
            <a:pathLst>
              <a:path w="599472" h="695590">
                <a:moveTo>
                  <a:pt x="0" y="0"/>
                </a:moveTo>
                <a:lnTo>
                  <a:pt x="599472" y="0"/>
                </a:lnTo>
                <a:lnTo>
                  <a:pt x="599472" y="695589"/>
                </a:lnTo>
                <a:lnTo>
                  <a:pt x="0" y="69558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11" name="Freeform 11"/>
          <p:cNvSpPr/>
          <p:nvPr/>
        </p:nvSpPr>
        <p:spPr>
          <a:xfrm>
            <a:off x="384810" y="4089402"/>
            <a:ext cx="599472" cy="695590"/>
          </a:xfrm>
          <a:custGeom>
            <a:avLst/>
            <a:gdLst/>
            <a:ahLst/>
            <a:cxnLst/>
            <a:rect l="l" t="t" r="r" b="b"/>
            <a:pathLst>
              <a:path w="599472" h="695590">
                <a:moveTo>
                  <a:pt x="0" y="0"/>
                </a:moveTo>
                <a:lnTo>
                  <a:pt x="599472" y="0"/>
                </a:lnTo>
                <a:lnTo>
                  <a:pt x="599472" y="695590"/>
                </a:lnTo>
                <a:lnTo>
                  <a:pt x="0" y="69559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12" name="Freeform 12"/>
          <p:cNvSpPr/>
          <p:nvPr/>
        </p:nvSpPr>
        <p:spPr>
          <a:xfrm>
            <a:off x="384810" y="5080267"/>
            <a:ext cx="599472" cy="695590"/>
          </a:xfrm>
          <a:custGeom>
            <a:avLst/>
            <a:gdLst/>
            <a:ahLst/>
            <a:cxnLst/>
            <a:rect l="l" t="t" r="r" b="b"/>
            <a:pathLst>
              <a:path w="599472" h="695590">
                <a:moveTo>
                  <a:pt x="0" y="0"/>
                </a:moveTo>
                <a:lnTo>
                  <a:pt x="599472" y="0"/>
                </a:lnTo>
                <a:lnTo>
                  <a:pt x="599472" y="695589"/>
                </a:lnTo>
                <a:lnTo>
                  <a:pt x="0" y="69558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13" name="Freeform 13"/>
          <p:cNvSpPr/>
          <p:nvPr/>
        </p:nvSpPr>
        <p:spPr>
          <a:xfrm>
            <a:off x="384810" y="6117386"/>
            <a:ext cx="599472" cy="695590"/>
          </a:xfrm>
          <a:custGeom>
            <a:avLst/>
            <a:gdLst/>
            <a:ahLst/>
            <a:cxnLst/>
            <a:rect l="l" t="t" r="r" b="b"/>
            <a:pathLst>
              <a:path w="599472" h="695590">
                <a:moveTo>
                  <a:pt x="0" y="0"/>
                </a:moveTo>
                <a:lnTo>
                  <a:pt x="599472" y="0"/>
                </a:lnTo>
                <a:lnTo>
                  <a:pt x="599472" y="695589"/>
                </a:lnTo>
                <a:lnTo>
                  <a:pt x="0" y="69558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14" name="Freeform 14"/>
          <p:cNvSpPr/>
          <p:nvPr/>
        </p:nvSpPr>
        <p:spPr>
          <a:xfrm>
            <a:off x="4574393" y="9460250"/>
            <a:ext cx="9186109" cy="826750"/>
          </a:xfrm>
          <a:custGeom>
            <a:avLst/>
            <a:gdLst/>
            <a:ahLst/>
            <a:cxnLst/>
            <a:rect l="l" t="t" r="r" b="b"/>
            <a:pathLst>
              <a:path w="9186109" h="826750">
                <a:moveTo>
                  <a:pt x="0" y="0"/>
                </a:moveTo>
                <a:lnTo>
                  <a:pt x="9186109" y="0"/>
                </a:lnTo>
                <a:lnTo>
                  <a:pt x="9186109" y="826750"/>
                </a:lnTo>
                <a:lnTo>
                  <a:pt x="0" y="82675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825414">
            <a:off x="1714118" y="-1045079"/>
            <a:ext cx="4489950" cy="4767322"/>
          </a:xfrm>
          <a:custGeom>
            <a:avLst/>
            <a:gdLst/>
            <a:ahLst/>
            <a:cxnLst/>
            <a:rect l="l" t="t" r="r" b="b"/>
            <a:pathLst>
              <a:path w="4489950" h="4767322">
                <a:moveTo>
                  <a:pt x="0" y="0"/>
                </a:moveTo>
                <a:lnTo>
                  <a:pt x="4489951" y="0"/>
                </a:lnTo>
                <a:lnTo>
                  <a:pt x="4489951" y="4767322"/>
                </a:lnTo>
                <a:lnTo>
                  <a:pt x="0" y="47673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3" name="Freeform 3"/>
          <p:cNvSpPr/>
          <p:nvPr/>
        </p:nvSpPr>
        <p:spPr>
          <a:xfrm>
            <a:off x="15688058" y="348437"/>
            <a:ext cx="1797478" cy="2682803"/>
          </a:xfrm>
          <a:custGeom>
            <a:avLst/>
            <a:gdLst/>
            <a:ahLst/>
            <a:cxnLst/>
            <a:rect l="l" t="t" r="r" b="b"/>
            <a:pathLst>
              <a:path w="1797478" h="2682803">
                <a:moveTo>
                  <a:pt x="0" y="0"/>
                </a:moveTo>
                <a:lnTo>
                  <a:pt x="1797478" y="0"/>
                </a:lnTo>
                <a:lnTo>
                  <a:pt x="1797478" y="2682803"/>
                </a:lnTo>
                <a:lnTo>
                  <a:pt x="0" y="26828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4" name="Freeform 4"/>
          <p:cNvSpPr/>
          <p:nvPr/>
        </p:nvSpPr>
        <p:spPr>
          <a:xfrm>
            <a:off x="1028700" y="8710296"/>
            <a:ext cx="16230600" cy="5700998"/>
          </a:xfrm>
          <a:custGeom>
            <a:avLst/>
            <a:gdLst/>
            <a:ahLst/>
            <a:cxnLst/>
            <a:rect l="l" t="t" r="r" b="b"/>
            <a:pathLst>
              <a:path w="16230600" h="5700998">
                <a:moveTo>
                  <a:pt x="0" y="0"/>
                </a:moveTo>
                <a:lnTo>
                  <a:pt x="16230600" y="0"/>
                </a:lnTo>
                <a:lnTo>
                  <a:pt x="16230600" y="5700998"/>
                </a:lnTo>
                <a:lnTo>
                  <a:pt x="0" y="570099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5" name="Freeform 5"/>
          <p:cNvSpPr/>
          <p:nvPr/>
        </p:nvSpPr>
        <p:spPr>
          <a:xfrm>
            <a:off x="384810" y="2981702"/>
            <a:ext cx="652228" cy="806125"/>
          </a:xfrm>
          <a:custGeom>
            <a:avLst/>
            <a:gdLst/>
            <a:ahLst/>
            <a:cxnLst/>
            <a:rect l="l" t="t" r="r" b="b"/>
            <a:pathLst>
              <a:path w="652228" h="806125">
                <a:moveTo>
                  <a:pt x="0" y="0"/>
                </a:moveTo>
                <a:lnTo>
                  <a:pt x="652228" y="0"/>
                </a:lnTo>
                <a:lnTo>
                  <a:pt x="652228" y="806125"/>
                </a:lnTo>
                <a:lnTo>
                  <a:pt x="0" y="80612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pt-PT"/>
          </a:p>
        </p:txBody>
      </p:sp>
      <p:sp>
        <p:nvSpPr>
          <p:cNvPr id="6" name="Freeform 6"/>
          <p:cNvSpPr/>
          <p:nvPr/>
        </p:nvSpPr>
        <p:spPr>
          <a:xfrm>
            <a:off x="384810" y="3962245"/>
            <a:ext cx="652228" cy="806125"/>
          </a:xfrm>
          <a:custGeom>
            <a:avLst/>
            <a:gdLst/>
            <a:ahLst/>
            <a:cxnLst/>
            <a:rect l="l" t="t" r="r" b="b"/>
            <a:pathLst>
              <a:path w="652228" h="806125">
                <a:moveTo>
                  <a:pt x="0" y="0"/>
                </a:moveTo>
                <a:lnTo>
                  <a:pt x="652228" y="0"/>
                </a:lnTo>
                <a:lnTo>
                  <a:pt x="652228" y="806125"/>
                </a:lnTo>
                <a:lnTo>
                  <a:pt x="0" y="80612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pt-PT"/>
          </a:p>
        </p:txBody>
      </p:sp>
      <p:sp>
        <p:nvSpPr>
          <p:cNvPr id="7" name="Freeform 7"/>
          <p:cNvSpPr/>
          <p:nvPr/>
        </p:nvSpPr>
        <p:spPr>
          <a:xfrm>
            <a:off x="384810" y="4936852"/>
            <a:ext cx="652228" cy="806125"/>
          </a:xfrm>
          <a:custGeom>
            <a:avLst/>
            <a:gdLst/>
            <a:ahLst/>
            <a:cxnLst/>
            <a:rect l="l" t="t" r="r" b="b"/>
            <a:pathLst>
              <a:path w="652228" h="806125">
                <a:moveTo>
                  <a:pt x="0" y="0"/>
                </a:moveTo>
                <a:lnTo>
                  <a:pt x="652228" y="0"/>
                </a:lnTo>
                <a:lnTo>
                  <a:pt x="652228" y="806125"/>
                </a:lnTo>
                <a:lnTo>
                  <a:pt x="0" y="80612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pt-PT"/>
          </a:p>
        </p:txBody>
      </p:sp>
      <p:sp>
        <p:nvSpPr>
          <p:cNvPr id="8" name="Freeform 8"/>
          <p:cNvSpPr/>
          <p:nvPr/>
        </p:nvSpPr>
        <p:spPr>
          <a:xfrm>
            <a:off x="384810" y="5913917"/>
            <a:ext cx="652228" cy="806125"/>
          </a:xfrm>
          <a:custGeom>
            <a:avLst/>
            <a:gdLst/>
            <a:ahLst/>
            <a:cxnLst/>
            <a:rect l="l" t="t" r="r" b="b"/>
            <a:pathLst>
              <a:path w="652228" h="806125">
                <a:moveTo>
                  <a:pt x="0" y="0"/>
                </a:moveTo>
                <a:lnTo>
                  <a:pt x="652228" y="0"/>
                </a:lnTo>
                <a:lnTo>
                  <a:pt x="652228" y="806126"/>
                </a:lnTo>
                <a:lnTo>
                  <a:pt x="0" y="80612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pt-PT"/>
          </a:p>
        </p:txBody>
      </p:sp>
      <p:sp>
        <p:nvSpPr>
          <p:cNvPr id="9" name="Freeform 9"/>
          <p:cNvSpPr/>
          <p:nvPr/>
        </p:nvSpPr>
        <p:spPr>
          <a:xfrm>
            <a:off x="384810" y="6893087"/>
            <a:ext cx="652228" cy="806125"/>
          </a:xfrm>
          <a:custGeom>
            <a:avLst/>
            <a:gdLst/>
            <a:ahLst/>
            <a:cxnLst/>
            <a:rect l="l" t="t" r="r" b="b"/>
            <a:pathLst>
              <a:path w="652228" h="806125">
                <a:moveTo>
                  <a:pt x="0" y="0"/>
                </a:moveTo>
                <a:lnTo>
                  <a:pt x="652228" y="0"/>
                </a:lnTo>
                <a:lnTo>
                  <a:pt x="652228" y="806126"/>
                </a:lnTo>
                <a:lnTo>
                  <a:pt x="0" y="80612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pt-PT"/>
          </a:p>
        </p:txBody>
      </p:sp>
      <p:sp>
        <p:nvSpPr>
          <p:cNvPr id="10" name="TextBox 10"/>
          <p:cNvSpPr txBox="1"/>
          <p:nvPr/>
        </p:nvSpPr>
        <p:spPr>
          <a:xfrm>
            <a:off x="1360209" y="651619"/>
            <a:ext cx="13655358" cy="1038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800"/>
              </a:lnSpc>
            </a:pPr>
            <a:r>
              <a:rPr lang="en-US" sz="6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Interaja durante a leitura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02005" y="3300413"/>
            <a:ext cx="16730885" cy="566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8" lvl="1" algn="l">
              <a:lnSpc>
                <a:spcPts val="4479"/>
              </a:lnSpc>
            </a:pPr>
            <a:r>
              <a:rPr lang="pt-PT" sz="31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Certifique-se que a criança consegue ver bem as páginas do livro;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02005" y="4279583"/>
            <a:ext cx="16730885" cy="566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8" lvl="1" algn="l">
              <a:lnSpc>
                <a:spcPts val="4479"/>
              </a:lnSpc>
            </a:pPr>
            <a:r>
              <a:rPr lang="pt-PT" sz="31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Torne a história viva, fazendo vozes e mimica;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86536" y="7210425"/>
            <a:ext cx="16730885" cy="566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8" lvl="1" algn="l">
              <a:lnSpc>
                <a:spcPts val="4479"/>
              </a:lnSpc>
            </a:pPr>
            <a:r>
              <a:rPr lang="pt-PT" sz="31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Relacione as leituras com as suas vivências.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02005" y="6231255"/>
            <a:ext cx="16730885" cy="566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8" lvl="1" algn="l">
              <a:lnSpc>
                <a:spcPts val="4479"/>
              </a:lnSpc>
            </a:pPr>
            <a:r>
              <a:rPr lang="pt-PT" sz="31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Deixe a criança colaborar na leitura da história;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02005" y="5255895"/>
            <a:ext cx="16730885" cy="566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8" lvl="1" algn="l">
              <a:lnSpc>
                <a:spcPts val="4479"/>
              </a:lnSpc>
            </a:pPr>
            <a:r>
              <a:rPr lang="pt-PT" sz="31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Leia e aponte as palavras com o dedo;</a:t>
            </a:r>
          </a:p>
        </p:txBody>
      </p:sp>
      <p:sp>
        <p:nvSpPr>
          <p:cNvPr id="16" name="Freeform 16"/>
          <p:cNvSpPr/>
          <p:nvPr/>
        </p:nvSpPr>
        <p:spPr>
          <a:xfrm>
            <a:off x="4550946" y="9460250"/>
            <a:ext cx="9186109" cy="826750"/>
          </a:xfrm>
          <a:custGeom>
            <a:avLst/>
            <a:gdLst/>
            <a:ahLst/>
            <a:cxnLst/>
            <a:rect l="l" t="t" r="r" b="b"/>
            <a:pathLst>
              <a:path w="9186109" h="826750">
                <a:moveTo>
                  <a:pt x="0" y="0"/>
                </a:moveTo>
                <a:lnTo>
                  <a:pt x="9186108" y="0"/>
                </a:lnTo>
                <a:lnTo>
                  <a:pt x="9186108" y="826750"/>
                </a:lnTo>
                <a:lnTo>
                  <a:pt x="0" y="82675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825414">
            <a:off x="1714118" y="-1045079"/>
            <a:ext cx="4489950" cy="4767322"/>
          </a:xfrm>
          <a:custGeom>
            <a:avLst/>
            <a:gdLst/>
            <a:ahLst/>
            <a:cxnLst/>
            <a:rect l="l" t="t" r="r" b="b"/>
            <a:pathLst>
              <a:path w="4489950" h="4767322">
                <a:moveTo>
                  <a:pt x="0" y="0"/>
                </a:moveTo>
                <a:lnTo>
                  <a:pt x="4489951" y="0"/>
                </a:lnTo>
                <a:lnTo>
                  <a:pt x="4489951" y="4767322"/>
                </a:lnTo>
                <a:lnTo>
                  <a:pt x="0" y="47673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3" name="Freeform 3"/>
          <p:cNvSpPr/>
          <p:nvPr/>
        </p:nvSpPr>
        <p:spPr>
          <a:xfrm>
            <a:off x="1028700" y="8591833"/>
            <a:ext cx="16230600" cy="5700998"/>
          </a:xfrm>
          <a:custGeom>
            <a:avLst/>
            <a:gdLst/>
            <a:ahLst/>
            <a:cxnLst/>
            <a:rect l="l" t="t" r="r" b="b"/>
            <a:pathLst>
              <a:path w="16230600" h="5700998">
                <a:moveTo>
                  <a:pt x="0" y="0"/>
                </a:moveTo>
                <a:lnTo>
                  <a:pt x="16230600" y="0"/>
                </a:lnTo>
                <a:lnTo>
                  <a:pt x="16230600" y="5700999"/>
                </a:lnTo>
                <a:lnTo>
                  <a:pt x="0" y="570099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4" name="Freeform 4"/>
          <p:cNvSpPr/>
          <p:nvPr/>
        </p:nvSpPr>
        <p:spPr>
          <a:xfrm>
            <a:off x="15476110" y="421851"/>
            <a:ext cx="2160862" cy="2535975"/>
          </a:xfrm>
          <a:custGeom>
            <a:avLst/>
            <a:gdLst/>
            <a:ahLst/>
            <a:cxnLst/>
            <a:rect l="l" t="t" r="r" b="b"/>
            <a:pathLst>
              <a:path w="2160862" h="2535975">
                <a:moveTo>
                  <a:pt x="0" y="0"/>
                </a:moveTo>
                <a:lnTo>
                  <a:pt x="2160861" y="0"/>
                </a:lnTo>
                <a:lnTo>
                  <a:pt x="2160861" y="2535975"/>
                </a:lnTo>
                <a:lnTo>
                  <a:pt x="0" y="253597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5" name="TextBox 5"/>
          <p:cNvSpPr txBox="1"/>
          <p:nvPr/>
        </p:nvSpPr>
        <p:spPr>
          <a:xfrm>
            <a:off x="1360209" y="651619"/>
            <a:ext cx="12187931" cy="1038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800"/>
              </a:lnSpc>
            </a:pPr>
            <a:r>
              <a:rPr lang="en-US" sz="6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Seja um modelo de leitor</a:t>
            </a:r>
          </a:p>
        </p:txBody>
      </p:sp>
      <p:sp>
        <p:nvSpPr>
          <p:cNvPr id="6" name="Freeform 6"/>
          <p:cNvSpPr/>
          <p:nvPr/>
        </p:nvSpPr>
        <p:spPr>
          <a:xfrm flipH="1">
            <a:off x="384810" y="2957826"/>
            <a:ext cx="681581" cy="886216"/>
          </a:xfrm>
          <a:custGeom>
            <a:avLst/>
            <a:gdLst/>
            <a:ahLst/>
            <a:cxnLst/>
            <a:rect l="l" t="t" r="r" b="b"/>
            <a:pathLst>
              <a:path w="681581" h="886216">
                <a:moveTo>
                  <a:pt x="681581" y="0"/>
                </a:moveTo>
                <a:lnTo>
                  <a:pt x="0" y="0"/>
                </a:lnTo>
                <a:lnTo>
                  <a:pt x="0" y="886216"/>
                </a:lnTo>
                <a:lnTo>
                  <a:pt x="681581" y="886216"/>
                </a:lnTo>
                <a:lnTo>
                  <a:pt x="68158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pt-PT"/>
          </a:p>
        </p:txBody>
      </p:sp>
      <p:sp>
        <p:nvSpPr>
          <p:cNvPr id="7" name="TextBox 7"/>
          <p:cNvSpPr txBox="1"/>
          <p:nvPr/>
        </p:nvSpPr>
        <p:spPr>
          <a:xfrm>
            <a:off x="802005" y="3363392"/>
            <a:ext cx="16730885" cy="566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8" lvl="1" algn="l">
              <a:lnSpc>
                <a:spcPts val="4479"/>
              </a:lnSpc>
            </a:pPr>
            <a:r>
              <a:rPr lang="pt-PT" sz="31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Leia com frequência, em frente à criança, livros, jornais e revistas;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02005" y="4339387"/>
            <a:ext cx="16730885" cy="566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8" lvl="1" algn="l">
              <a:lnSpc>
                <a:spcPts val="4479"/>
              </a:lnSpc>
            </a:pPr>
            <a:r>
              <a:rPr lang="pt-PT" sz="31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Fale do que lê com entusiasmo;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02005" y="6291378"/>
            <a:ext cx="16730885" cy="11283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8" lvl="1" algn="l">
              <a:lnSpc>
                <a:spcPts val="4479"/>
              </a:lnSpc>
            </a:pPr>
            <a:r>
              <a:rPr lang="pt-PT" sz="31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Mostre que a leitura e a escrita são úteis no dia-a-dia (receitas, avisos, mensagens, instruções de jogos, ...).</a:t>
            </a:r>
          </a:p>
        </p:txBody>
      </p:sp>
      <p:sp>
        <p:nvSpPr>
          <p:cNvPr id="10" name="Freeform 10"/>
          <p:cNvSpPr/>
          <p:nvPr/>
        </p:nvSpPr>
        <p:spPr>
          <a:xfrm flipH="1">
            <a:off x="384810" y="3929812"/>
            <a:ext cx="681581" cy="886216"/>
          </a:xfrm>
          <a:custGeom>
            <a:avLst/>
            <a:gdLst/>
            <a:ahLst/>
            <a:cxnLst/>
            <a:rect l="l" t="t" r="r" b="b"/>
            <a:pathLst>
              <a:path w="681581" h="886216">
                <a:moveTo>
                  <a:pt x="681581" y="0"/>
                </a:moveTo>
                <a:lnTo>
                  <a:pt x="0" y="0"/>
                </a:lnTo>
                <a:lnTo>
                  <a:pt x="0" y="886217"/>
                </a:lnTo>
                <a:lnTo>
                  <a:pt x="681581" y="886217"/>
                </a:lnTo>
                <a:lnTo>
                  <a:pt x="68158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pt-PT"/>
          </a:p>
        </p:txBody>
      </p:sp>
      <p:sp>
        <p:nvSpPr>
          <p:cNvPr id="11" name="Freeform 11"/>
          <p:cNvSpPr/>
          <p:nvPr/>
        </p:nvSpPr>
        <p:spPr>
          <a:xfrm flipH="1">
            <a:off x="384810" y="4905808"/>
            <a:ext cx="681581" cy="886216"/>
          </a:xfrm>
          <a:custGeom>
            <a:avLst/>
            <a:gdLst/>
            <a:ahLst/>
            <a:cxnLst/>
            <a:rect l="l" t="t" r="r" b="b"/>
            <a:pathLst>
              <a:path w="681581" h="886216">
                <a:moveTo>
                  <a:pt x="681581" y="0"/>
                </a:moveTo>
                <a:lnTo>
                  <a:pt x="0" y="0"/>
                </a:lnTo>
                <a:lnTo>
                  <a:pt x="0" y="886216"/>
                </a:lnTo>
                <a:lnTo>
                  <a:pt x="681581" y="886216"/>
                </a:lnTo>
                <a:lnTo>
                  <a:pt x="68158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pt-PT"/>
          </a:p>
        </p:txBody>
      </p:sp>
      <p:sp>
        <p:nvSpPr>
          <p:cNvPr id="12" name="TextBox 12"/>
          <p:cNvSpPr txBox="1"/>
          <p:nvPr/>
        </p:nvSpPr>
        <p:spPr>
          <a:xfrm>
            <a:off x="778558" y="5315383"/>
            <a:ext cx="16730885" cy="566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8" lvl="1" algn="l">
              <a:lnSpc>
                <a:spcPts val="4479"/>
              </a:lnSpc>
            </a:pPr>
            <a:r>
              <a:rPr lang="pt-PT" sz="31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Requisite livros para si na biblioteca, em conjunto com o seu filho;</a:t>
            </a:r>
          </a:p>
        </p:txBody>
      </p:sp>
      <p:sp>
        <p:nvSpPr>
          <p:cNvPr id="13" name="Freeform 13"/>
          <p:cNvSpPr/>
          <p:nvPr/>
        </p:nvSpPr>
        <p:spPr>
          <a:xfrm flipH="1">
            <a:off x="384810" y="5881803"/>
            <a:ext cx="681581" cy="886216"/>
          </a:xfrm>
          <a:custGeom>
            <a:avLst/>
            <a:gdLst/>
            <a:ahLst/>
            <a:cxnLst/>
            <a:rect l="l" t="t" r="r" b="b"/>
            <a:pathLst>
              <a:path w="681581" h="886216">
                <a:moveTo>
                  <a:pt x="681581" y="0"/>
                </a:moveTo>
                <a:lnTo>
                  <a:pt x="0" y="0"/>
                </a:lnTo>
                <a:lnTo>
                  <a:pt x="0" y="886217"/>
                </a:lnTo>
                <a:lnTo>
                  <a:pt x="681581" y="886217"/>
                </a:lnTo>
                <a:lnTo>
                  <a:pt x="681581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pt-PT"/>
          </a:p>
        </p:txBody>
      </p:sp>
      <p:sp>
        <p:nvSpPr>
          <p:cNvPr id="14" name="Freeform 14"/>
          <p:cNvSpPr/>
          <p:nvPr/>
        </p:nvSpPr>
        <p:spPr>
          <a:xfrm>
            <a:off x="4550946" y="9460250"/>
            <a:ext cx="9186109" cy="826750"/>
          </a:xfrm>
          <a:custGeom>
            <a:avLst/>
            <a:gdLst/>
            <a:ahLst/>
            <a:cxnLst/>
            <a:rect l="l" t="t" r="r" b="b"/>
            <a:pathLst>
              <a:path w="9186109" h="826750">
                <a:moveTo>
                  <a:pt x="0" y="0"/>
                </a:moveTo>
                <a:lnTo>
                  <a:pt x="9186108" y="0"/>
                </a:lnTo>
                <a:lnTo>
                  <a:pt x="9186108" y="826750"/>
                </a:lnTo>
                <a:lnTo>
                  <a:pt x="0" y="82675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825414">
            <a:off x="1714118" y="-1045079"/>
            <a:ext cx="4489950" cy="4767322"/>
          </a:xfrm>
          <a:custGeom>
            <a:avLst/>
            <a:gdLst/>
            <a:ahLst/>
            <a:cxnLst/>
            <a:rect l="l" t="t" r="r" b="b"/>
            <a:pathLst>
              <a:path w="4489950" h="4767322">
                <a:moveTo>
                  <a:pt x="0" y="0"/>
                </a:moveTo>
                <a:lnTo>
                  <a:pt x="4489951" y="0"/>
                </a:lnTo>
                <a:lnTo>
                  <a:pt x="4489951" y="4767322"/>
                </a:lnTo>
                <a:lnTo>
                  <a:pt x="0" y="47673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3" name="TextBox 3"/>
          <p:cNvSpPr txBox="1"/>
          <p:nvPr/>
        </p:nvSpPr>
        <p:spPr>
          <a:xfrm>
            <a:off x="1269441" y="651619"/>
            <a:ext cx="12187931" cy="1038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800"/>
              </a:lnSpc>
            </a:pPr>
            <a:r>
              <a:rPr lang="en-US" sz="6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Vamos juntos?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698824" y="4181792"/>
            <a:ext cx="11548425" cy="2250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i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“É a importância dada aos livros no ambiente familiar que permite às crianças, quase sem querer, tornarem-se leitoras."</a:t>
            </a:r>
          </a:p>
          <a:p>
            <a:pPr algn="r">
              <a:lnSpc>
                <a:spcPts val="3360"/>
              </a:lnSpc>
            </a:pPr>
            <a:endParaRPr lang="en-US" sz="3399" i="1">
              <a:solidFill>
                <a:srgbClr val="000000"/>
              </a:solidFill>
              <a:latin typeface="Poppins Italics"/>
              <a:ea typeface="Poppins Italics"/>
              <a:cs typeface="Poppins Italics"/>
              <a:sym typeface="Poppins Italics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15247249" y="530846"/>
            <a:ext cx="2317986" cy="2317986"/>
          </a:xfrm>
          <a:custGeom>
            <a:avLst/>
            <a:gdLst/>
            <a:ahLst/>
            <a:cxnLst/>
            <a:rect l="l" t="t" r="r" b="b"/>
            <a:pathLst>
              <a:path w="2317986" h="2317986">
                <a:moveTo>
                  <a:pt x="0" y="0"/>
                </a:moveTo>
                <a:lnTo>
                  <a:pt x="2317986" y="0"/>
                </a:lnTo>
                <a:lnTo>
                  <a:pt x="2317986" y="2317986"/>
                </a:lnTo>
                <a:lnTo>
                  <a:pt x="0" y="23179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6" name="Freeform 6"/>
          <p:cNvSpPr/>
          <p:nvPr/>
        </p:nvSpPr>
        <p:spPr>
          <a:xfrm>
            <a:off x="1028700" y="8576705"/>
            <a:ext cx="16230600" cy="5700998"/>
          </a:xfrm>
          <a:custGeom>
            <a:avLst/>
            <a:gdLst/>
            <a:ahLst/>
            <a:cxnLst/>
            <a:rect l="l" t="t" r="r" b="b"/>
            <a:pathLst>
              <a:path w="16230600" h="5700998">
                <a:moveTo>
                  <a:pt x="0" y="0"/>
                </a:moveTo>
                <a:lnTo>
                  <a:pt x="16230600" y="0"/>
                </a:lnTo>
                <a:lnTo>
                  <a:pt x="16230600" y="5700998"/>
                </a:lnTo>
                <a:lnTo>
                  <a:pt x="0" y="570099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7" name="Freeform 7"/>
          <p:cNvSpPr/>
          <p:nvPr/>
        </p:nvSpPr>
        <p:spPr>
          <a:xfrm>
            <a:off x="4550946" y="9460250"/>
            <a:ext cx="9186109" cy="826750"/>
          </a:xfrm>
          <a:custGeom>
            <a:avLst/>
            <a:gdLst/>
            <a:ahLst/>
            <a:cxnLst/>
            <a:rect l="l" t="t" r="r" b="b"/>
            <a:pathLst>
              <a:path w="9186109" h="826750">
                <a:moveTo>
                  <a:pt x="0" y="0"/>
                </a:moveTo>
                <a:lnTo>
                  <a:pt x="9186108" y="0"/>
                </a:lnTo>
                <a:lnTo>
                  <a:pt x="9186108" y="826750"/>
                </a:lnTo>
                <a:lnTo>
                  <a:pt x="0" y="8267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8" name="TextBox 8"/>
          <p:cNvSpPr txBox="1"/>
          <p:nvPr/>
        </p:nvSpPr>
        <p:spPr>
          <a:xfrm>
            <a:off x="11215422" y="6375082"/>
            <a:ext cx="6349814" cy="604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80"/>
              </a:lnSpc>
            </a:pPr>
            <a:r>
              <a:rPr lang="en-US" sz="1700">
                <a:solidFill>
                  <a:srgbClr val="122B3C"/>
                </a:solidFill>
                <a:latin typeface="Poppins"/>
                <a:ea typeface="Poppins"/>
                <a:cs typeface="Poppins"/>
                <a:sym typeface="Poppins"/>
              </a:rPr>
              <a:t>(Desmurget, M. (2024). Ponham-nos a ler! A leitura como antídoto para os cretinos digitais. Contraponto. p. 344)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825414">
            <a:off x="1714118" y="-1045079"/>
            <a:ext cx="4489950" cy="4767322"/>
          </a:xfrm>
          <a:custGeom>
            <a:avLst/>
            <a:gdLst/>
            <a:ahLst/>
            <a:cxnLst/>
            <a:rect l="l" t="t" r="r" b="b"/>
            <a:pathLst>
              <a:path w="4489950" h="4767322">
                <a:moveTo>
                  <a:pt x="0" y="0"/>
                </a:moveTo>
                <a:lnTo>
                  <a:pt x="4489951" y="0"/>
                </a:lnTo>
                <a:lnTo>
                  <a:pt x="4489951" y="4767322"/>
                </a:lnTo>
                <a:lnTo>
                  <a:pt x="0" y="47673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3" name="Freeform 3"/>
          <p:cNvSpPr/>
          <p:nvPr/>
        </p:nvSpPr>
        <p:spPr>
          <a:xfrm>
            <a:off x="15383402" y="370607"/>
            <a:ext cx="2317986" cy="2317986"/>
          </a:xfrm>
          <a:custGeom>
            <a:avLst/>
            <a:gdLst/>
            <a:ahLst/>
            <a:cxnLst/>
            <a:rect l="l" t="t" r="r" b="b"/>
            <a:pathLst>
              <a:path w="2317986" h="2317986">
                <a:moveTo>
                  <a:pt x="0" y="0"/>
                </a:moveTo>
                <a:lnTo>
                  <a:pt x="2317986" y="0"/>
                </a:lnTo>
                <a:lnTo>
                  <a:pt x="2317986" y="2317987"/>
                </a:lnTo>
                <a:lnTo>
                  <a:pt x="0" y="23179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4" name="Freeform 4"/>
          <p:cNvSpPr/>
          <p:nvPr/>
        </p:nvSpPr>
        <p:spPr>
          <a:xfrm>
            <a:off x="6782866" y="3635603"/>
            <a:ext cx="4722268" cy="4722268"/>
          </a:xfrm>
          <a:custGeom>
            <a:avLst/>
            <a:gdLst/>
            <a:ahLst/>
            <a:cxnLst/>
            <a:rect l="l" t="t" r="r" b="b"/>
            <a:pathLst>
              <a:path w="4722268" h="4722268">
                <a:moveTo>
                  <a:pt x="0" y="0"/>
                </a:moveTo>
                <a:lnTo>
                  <a:pt x="4722268" y="0"/>
                </a:lnTo>
                <a:lnTo>
                  <a:pt x="4722268" y="4722268"/>
                </a:lnTo>
                <a:lnTo>
                  <a:pt x="0" y="472226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5" name="Freeform 5"/>
          <p:cNvSpPr/>
          <p:nvPr/>
        </p:nvSpPr>
        <p:spPr>
          <a:xfrm>
            <a:off x="1028700" y="8561577"/>
            <a:ext cx="16230600" cy="5700998"/>
          </a:xfrm>
          <a:custGeom>
            <a:avLst/>
            <a:gdLst/>
            <a:ahLst/>
            <a:cxnLst/>
            <a:rect l="l" t="t" r="r" b="b"/>
            <a:pathLst>
              <a:path w="16230600" h="5700998">
                <a:moveTo>
                  <a:pt x="0" y="0"/>
                </a:moveTo>
                <a:lnTo>
                  <a:pt x="16230600" y="0"/>
                </a:lnTo>
                <a:lnTo>
                  <a:pt x="16230600" y="5700998"/>
                </a:lnTo>
                <a:lnTo>
                  <a:pt x="0" y="570099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6" name="TextBox 6"/>
          <p:cNvSpPr txBox="1"/>
          <p:nvPr/>
        </p:nvSpPr>
        <p:spPr>
          <a:xfrm>
            <a:off x="1269441" y="651619"/>
            <a:ext cx="12187931" cy="1038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800"/>
              </a:lnSpc>
            </a:pPr>
            <a:r>
              <a:rPr lang="en-US" sz="6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Espaço para perguntas</a:t>
            </a:r>
          </a:p>
        </p:txBody>
      </p:sp>
      <p:sp>
        <p:nvSpPr>
          <p:cNvPr id="7" name="Freeform 7"/>
          <p:cNvSpPr/>
          <p:nvPr/>
        </p:nvSpPr>
        <p:spPr>
          <a:xfrm>
            <a:off x="4550946" y="9460250"/>
            <a:ext cx="9186109" cy="826750"/>
          </a:xfrm>
          <a:custGeom>
            <a:avLst/>
            <a:gdLst/>
            <a:ahLst/>
            <a:cxnLst/>
            <a:rect l="l" t="t" r="r" b="b"/>
            <a:pathLst>
              <a:path w="9186109" h="826750">
                <a:moveTo>
                  <a:pt x="0" y="0"/>
                </a:moveTo>
                <a:lnTo>
                  <a:pt x="9186108" y="0"/>
                </a:lnTo>
                <a:lnTo>
                  <a:pt x="9186108" y="826750"/>
                </a:lnTo>
                <a:lnTo>
                  <a:pt x="0" y="82675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825414">
            <a:off x="1839686" y="-869852"/>
            <a:ext cx="4489950" cy="4767322"/>
          </a:xfrm>
          <a:custGeom>
            <a:avLst/>
            <a:gdLst/>
            <a:ahLst/>
            <a:cxnLst/>
            <a:rect l="l" t="t" r="r" b="b"/>
            <a:pathLst>
              <a:path w="4489950" h="4767322">
                <a:moveTo>
                  <a:pt x="0" y="0"/>
                </a:moveTo>
                <a:lnTo>
                  <a:pt x="4489950" y="0"/>
                </a:lnTo>
                <a:lnTo>
                  <a:pt x="4489950" y="4767322"/>
                </a:lnTo>
                <a:lnTo>
                  <a:pt x="0" y="47673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3" name="Freeform 3"/>
          <p:cNvSpPr/>
          <p:nvPr/>
        </p:nvSpPr>
        <p:spPr>
          <a:xfrm>
            <a:off x="15700116" y="231965"/>
            <a:ext cx="1853583" cy="2213234"/>
          </a:xfrm>
          <a:custGeom>
            <a:avLst/>
            <a:gdLst/>
            <a:ahLst/>
            <a:cxnLst/>
            <a:rect l="l" t="t" r="r" b="b"/>
            <a:pathLst>
              <a:path w="1853583" h="2213234">
                <a:moveTo>
                  <a:pt x="0" y="0"/>
                </a:moveTo>
                <a:lnTo>
                  <a:pt x="1853583" y="0"/>
                </a:lnTo>
                <a:lnTo>
                  <a:pt x="1853583" y="2213234"/>
                </a:lnTo>
                <a:lnTo>
                  <a:pt x="0" y="22132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4" name="Freeform 4"/>
          <p:cNvSpPr/>
          <p:nvPr/>
        </p:nvSpPr>
        <p:spPr>
          <a:xfrm>
            <a:off x="1028700" y="8712130"/>
            <a:ext cx="16230600" cy="5700998"/>
          </a:xfrm>
          <a:custGeom>
            <a:avLst/>
            <a:gdLst/>
            <a:ahLst/>
            <a:cxnLst/>
            <a:rect l="l" t="t" r="r" b="b"/>
            <a:pathLst>
              <a:path w="16230600" h="5700998">
                <a:moveTo>
                  <a:pt x="0" y="0"/>
                </a:moveTo>
                <a:lnTo>
                  <a:pt x="16230600" y="0"/>
                </a:lnTo>
                <a:lnTo>
                  <a:pt x="16230600" y="5700998"/>
                </a:lnTo>
                <a:lnTo>
                  <a:pt x="0" y="570099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6A03A982-9B69-E010-E178-969958211E87}"/>
              </a:ext>
            </a:extLst>
          </p:cNvPr>
          <p:cNvGrpSpPr/>
          <p:nvPr/>
        </p:nvGrpSpPr>
        <p:grpSpPr>
          <a:xfrm>
            <a:off x="779398" y="3122194"/>
            <a:ext cx="15511406" cy="1229549"/>
            <a:chOff x="779398" y="3122194"/>
            <a:chExt cx="15511406" cy="1229549"/>
          </a:xfrm>
        </p:grpSpPr>
        <p:sp>
          <p:nvSpPr>
            <p:cNvPr id="6" name="TextBox 6"/>
            <p:cNvSpPr txBox="1"/>
            <p:nvPr/>
          </p:nvSpPr>
          <p:spPr>
            <a:xfrm>
              <a:off x="1087859" y="3223347"/>
              <a:ext cx="15202945" cy="11283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45438" lvl="1" algn="l">
                <a:lnSpc>
                  <a:spcPts val="4479"/>
                </a:lnSpc>
              </a:pPr>
              <a:r>
                <a:rPr lang="en-US" sz="3199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“</a:t>
              </a:r>
              <a:r>
                <a:rPr lang="pt-PT" sz="3199" noProof="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Ferramenta mental” para aceder à informação, comunicar,  aprender ao longo da vida, tomar decisões informadas </a:t>
              </a:r>
              <a:r>
                <a:rPr lang="pt-PT" sz="2000" noProof="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(UNESCO, 2025)</a:t>
              </a:r>
              <a:endParaRPr lang="en-US" sz="31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7" name="Freeform 7"/>
            <p:cNvSpPr/>
            <p:nvPr/>
          </p:nvSpPr>
          <p:spPr>
            <a:xfrm rot="1622760">
              <a:off x="779398" y="3122194"/>
              <a:ext cx="597872" cy="662963"/>
            </a:xfrm>
            <a:custGeom>
              <a:avLst/>
              <a:gdLst/>
              <a:ahLst/>
              <a:cxnLst/>
              <a:rect l="l" t="t" r="r" b="b"/>
              <a:pathLst>
                <a:path w="597872" h="662963">
                  <a:moveTo>
                    <a:pt x="0" y="0"/>
                  </a:moveTo>
                  <a:lnTo>
                    <a:pt x="597872" y="0"/>
                  </a:lnTo>
                  <a:lnTo>
                    <a:pt x="597872" y="662963"/>
                  </a:lnTo>
                  <a:lnTo>
                    <a:pt x="0" y="6629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30660F7C-A6E6-AEC2-D4D1-A9431721E8FA}"/>
              </a:ext>
            </a:extLst>
          </p:cNvPr>
          <p:cNvGrpSpPr/>
          <p:nvPr/>
        </p:nvGrpSpPr>
        <p:grpSpPr>
          <a:xfrm>
            <a:off x="777304" y="4662735"/>
            <a:ext cx="17033554" cy="1303805"/>
            <a:chOff x="777304" y="4662735"/>
            <a:chExt cx="17033554" cy="1303805"/>
          </a:xfrm>
        </p:grpSpPr>
        <p:sp>
          <p:nvSpPr>
            <p:cNvPr id="5" name="TextBox 5"/>
            <p:cNvSpPr txBox="1"/>
            <p:nvPr/>
          </p:nvSpPr>
          <p:spPr>
            <a:xfrm>
              <a:off x="1079973" y="4838144"/>
              <a:ext cx="16730885" cy="11283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45438" lvl="1" algn="l">
                <a:lnSpc>
                  <a:spcPts val="4479"/>
                </a:lnSpc>
              </a:pPr>
              <a:r>
                <a:rPr lang="pt-PT" sz="3199" noProof="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Estimula o desenvolvimento cognitivo - memória, resolução de problemas - emocional e social </a:t>
              </a:r>
              <a:r>
                <a:rPr lang="pt-PT" sz="2000" noProof="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(</a:t>
              </a:r>
              <a:r>
                <a:rPr lang="pt-PT" sz="2000" noProof="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Snow</a:t>
              </a:r>
              <a:r>
                <a:rPr lang="pt-PT" sz="2000" noProof="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, 2010)</a:t>
              </a:r>
              <a:endParaRPr lang="pt-PT" sz="31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8" name="Freeform 8"/>
            <p:cNvSpPr/>
            <p:nvPr/>
          </p:nvSpPr>
          <p:spPr>
            <a:xfrm rot="1622760">
              <a:off x="777304" y="4662735"/>
              <a:ext cx="604697" cy="670531"/>
            </a:xfrm>
            <a:custGeom>
              <a:avLst/>
              <a:gdLst/>
              <a:ahLst/>
              <a:cxnLst/>
              <a:rect l="l" t="t" r="r" b="b"/>
              <a:pathLst>
                <a:path w="604697" h="670531">
                  <a:moveTo>
                    <a:pt x="0" y="0"/>
                  </a:moveTo>
                  <a:lnTo>
                    <a:pt x="604697" y="0"/>
                  </a:lnTo>
                  <a:lnTo>
                    <a:pt x="604697" y="670531"/>
                  </a:lnTo>
                  <a:lnTo>
                    <a:pt x="0" y="6705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269441" y="911643"/>
            <a:ext cx="12187931" cy="1038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800"/>
              </a:lnSpc>
            </a:pPr>
            <a:r>
              <a:rPr lang="en-US" sz="6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 importância da leitura</a:t>
            </a:r>
          </a:p>
        </p:txBody>
      </p: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4B480373-83F5-7906-BF22-F454C6629F1A}"/>
              </a:ext>
            </a:extLst>
          </p:cNvPr>
          <p:cNvGrpSpPr/>
          <p:nvPr/>
        </p:nvGrpSpPr>
        <p:grpSpPr>
          <a:xfrm>
            <a:off x="686914" y="6158716"/>
            <a:ext cx="17180650" cy="670531"/>
            <a:chOff x="686914" y="6158716"/>
            <a:chExt cx="17180650" cy="670531"/>
          </a:xfrm>
        </p:grpSpPr>
        <p:sp>
          <p:nvSpPr>
            <p:cNvPr id="11" name="Freeform 11"/>
            <p:cNvSpPr/>
            <p:nvPr/>
          </p:nvSpPr>
          <p:spPr>
            <a:xfrm rot="1622760">
              <a:off x="686914" y="6158716"/>
              <a:ext cx="604697" cy="670531"/>
            </a:xfrm>
            <a:custGeom>
              <a:avLst/>
              <a:gdLst/>
              <a:ahLst/>
              <a:cxnLst/>
              <a:rect l="l" t="t" r="r" b="b"/>
              <a:pathLst>
                <a:path w="604697" h="670531">
                  <a:moveTo>
                    <a:pt x="0" y="0"/>
                  </a:moveTo>
                  <a:lnTo>
                    <a:pt x="604697" y="0"/>
                  </a:lnTo>
                  <a:lnTo>
                    <a:pt x="604697" y="670531"/>
                  </a:lnTo>
                  <a:lnTo>
                    <a:pt x="0" y="6705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PT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136679" y="6280865"/>
              <a:ext cx="16730885" cy="5476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45438" lvl="1" algn="l">
                <a:lnSpc>
                  <a:spcPts val="4479"/>
                </a:lnSpc>
              </a:pPr>
              <a:r>
                <a:rPr lang="pt-PT" sz="3199" noProof="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Associada a melhores condições de emprego e remuneração </a:t>
              </a:r>
              <a:r>
                <a:rPr lang="pt-PT" sz="2000" noProof="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(</a:t>
              </a:r>
              <a:r>
                <a:rPr lang="pt-PT" sz="2000" noProof="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Lane</a:t>
              </a:r>
              <a:r>
                <a:rPr lang="pt-PT" sz="2000" noProof="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&amp; </a:t>
              </a:r>
              <a:r>
                <a:rPr lang="pt-PT" sz="2000" noProof="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Conlon</a:t>
              </a:r>
              <a:r>
                <a:rPr lang="pt-PT" sz="2000" noProof="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, 2016)</a:t>
              </a:r>
              <a:endParaRPr lang="pt-PT" sz="31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8740CC9B-5E02-EDC4-B3CC-98DCC05BBCC1}"/>
              </a:ext>
            </a:extLst>
          </p:cNvPr>
          <p:cNvGrpSpPr/>
          <p:nvPr/>
        </p:nvGrpSpPr>
        <p:grpSpPr>
          <a:xfrm>
            <a:off x="771225" y="7369284"/>
            <a:ext cx="17074811" cy="1331246"/>
            <a:chOff x="771225" y="7369284"/>
            <a:chExt cx="17074811" cy="1331246"/>
          </a:xfrm>
        </p:grpSpPr>
        <p:sp>
          <p:nvSpPr>
            <p:cNvPr id="10" name="TextBox 10"/>
            <p:cNvSpPr txBox="1"/>
            <p:nvPr/>
          </p:nvSpPr>
          <p:spPr>
            <a:xfrm>
              <a:off x="1115151" y="7618824"/>
              <a:ext cx="16730885" cy="10817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45438" lvl="1" algn="l">
                <a:lnSpc>
                  <a:spcPts val="4479"/>
                </a:lnSpc>
              </a:pPr>
              <a:r>
                <a:rPr lang="pt-PT" sz="3199" noProof="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Associada a melhores indicadores de saúde, bem-estar e esperança de vida </a:t>
              </a:r>
              <a:r>
                <a:rPr lang="pt-PT" sz="2000" noProof="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(</a:t>
              </a:r>
              <a:r>
                <a:rPr lang="pt-PT" sz="2000" noProof="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Berkman</a:t>
              </a:r>
              <a:r>
                <a:rPr lang="pt-PT" sz="2000" noProof="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pt-PT" sz="2000" noProof="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et</a:t>
              </a:r>
              <a:r>
                <a:rPr lang="pt-PT" sz="2000" noProof="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al., 2011)</a:t>
              </a:r>
              <a:endParaRPr lang="pt-PT" sz="31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13" name="Freeform 13"/>
            <p:cNvSpPr/>
            <p:nvPr/>
          </p:nvSpPr>
          <p:spPr>
            <a:xfrm rot="1622760">
              <a:off x="771225" y="7369284"/>
              <a:ext cx="604697" cy="670531"/>
            </a:xfrm>
            <a:custGeom>
              <a:avLst/>
              <a:gdLst/>
              <a:ahLst/>
              <a:cxnLst/>
              <a:rect l="l" t="t" r="r" b="b"/>
              <a:pathLst>
                <a:path w="604697" h="670531">
                  <a:moveTo>
                    <a:pt x="0" y="0"/>
                  </a:moveTo>
                  <a:lnTo>
                    <a:pt x="604697" y="0"/>
                  </a:lnTo>
                  <a:lnTo>
                    <a:pt x="604697" y="670531"/>
                  </a:lnTo>
                  <a:lnTo>
                    <a:pt x="0" y="6705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4" name="Freeform 14"/>
          <p:cNvSpPr/>
          <p:nvPr/>
        </p:nvSpPr>
        <p:spPr>
          <a:xfrm>
            <a:off x="4550946" y="9460250"/>
            <a:ext cx="9186109" cy="826750"/>
          </a:xfrm>
          <a:custGeom>
            <a:avLst/>
            <a:gdLst/>
            <a:ahLst/>
            <a:cxnLst/>
            <a:rect l="l" t="t" r="r" b="b"/>
            <a:pathLst>
              <a:path w="9186109" h="826750">
                <a:moveTo>
                  <a:pt x="0" y="0"/>
                </a:moveTo>
                <a:lnTo>
                  <a:pt x="9186108" y="0"/>
                </a:lnTo>
                <a:lnTo>
                  <a:pt x="9186108" y="826750"/>
                </a:lnTo>
                <a:lnTo>
                  <a:pt x="0" y="82675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825414">
            <a:off x="1839686" y="-889748"/>
            <a:ext cx="4489950" cy="4767322"/>
          </a:xfrm>
          <a:custGeom>
            <a:avLst/>
            <a:gdLst/>
            <a:ahLst/>
            <a:cxnLst/>
            <a:rect l="l" t="t" r="r" b="b"/>
            <a:pathLst>
              <a:path w="4489950" h="4767322">
                <a:moveTo>
                  <a:pt x="0" y="0"/>
                </a:moveTo>
                <a:lnTo>
                  <a:pt x="4489950" y="0"/>
                </a:lnTo>
                <a:lnTo>
                  <a:pt x="4489950" y="4767322"/>
                </a:lnTo>
                <a:lnTo>
                  <a:pt x="0" y="47673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3" name="Freeform 3"/>
          <p:cNvSpPr/>
          <p:nvPr/>
        </p:nvSpPr>
        <p:spPr>
          <a:xfrm>
            <a:off x="1028700" y="8576705"/>
            <a:ext cx="16230600" cy="5700998"/>
          </a:xfrm>
          <a:custGeom>
            <a:avLst/>
            <a:gdLst/>
            <a:ahLst/>
            <a:cxnLst/>
            <a:rect l="l" t="t" r="r" b="b"/>
            <a:pathLst>
              <a:path w="16230600" h="5700998">
                <a:moveTo>
                  <a:pt x="0" y="0"/>
                </a:moveTo>
                <a:lnTo>
                  <a:pt x="16230600" y="0"/>
                </a:lnTo>
                <a:lnTo>
                  <a:pt x="16230600" y="5700998"/>
                </a:lnTo>
                <a:lnTo>
                  <a:pt x="0" y="57009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4" name="TextBox 4"/>
          <p:cNvSpPr txBox="1"/>
          <p:nvPr/>
        </p:nvSpPr>
        <p:spPr>
          <a:xfrm>
            <a:off x="1079973" y="4726940"/>
            <a:ext cx="16730885" cy="547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8" lvl="1" algn="l">
              <a:lnSpc>
                <a:spcPts val="4479"/>
              </a:lnSpc>
            </a:pPr>
            <a:r>
              <a:rPr lang="pt-PT" sz="31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Maior produtividade, inovação e prosperidade económica </a:t>
            </a:r>
            <a:r>
              <a:rPr lang="pt-PT" sz="2000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</a:t>
            </a:r>
            <a:r>
              <a:rPr lang="pt-PT" sz="2000" noProof="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Hanushek</a:t>
            </a:r>
            <a:r>
              <a:rPr lang="pt-PT" sz="2000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&amp; al., 2015)</a:t>
            </a:r>
            <a:endParaRPr lang="pt-PT" sz="3199" noProof="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87859" y="3223347"/>
            <a:ext cx="15202945" cy="566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8" lvl="1" algn="l">
              <a:lnSpc>
                <a:spcPts val="4479"/>
              </a:lnSpc>
            </a:pPr>
            <a:r>
              <a:rPr lang="pt-PT" sz="31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Identidade cultural </a:t>
            </a:r>
            <a:r>
              <a:rPr lang="pt-PT" sz="2000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</a:t>
            </a:r>
            <a:r>
              <a:rPr lang="pt-PT" sz="2000" noProof="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Matika</a:t>
            </a:r>
            <a:r>
              <a:rPr lang="pt-PT" sz="2000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pt-PT" sz="2000" noProof="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et</a:t>
            </a:r>
            <a:r>
              <a:rPr lang="pt-PT" sz="2000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al. 2021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)</a:t>
            </a:r>
            <a:endParaRPr lang="en-US" sz="3199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" name="Freeform 6"/>
          <p:cNvSpPr/>
          <p:nvPr/>
        </p:nvSpPr>
        <p:spPr>
          <a:xfrm rot="1622760">
            <a:off x="779398" y="3122194"/>
            <a:ext cx="597872" cy="662963"/>
          </a:xfrm>
          <a:custGeom>
            <a:avLst/>
            <a:gdLst/>
            <a:ahLst/>
            <a:cxnLst/>
            <a:rect l="l" t="t" r="r" b="b"/>
            <a:pathLst>
              <a:path w="597872" h="662963">
                <a:moveTo>
                  <a:pt x="0" y="0"/>
                </a:moveTo>
                <a:lnTo>
                  <a:pt x="597872" y="0"/>
                </a:lnTo>
                <a:lnTo>
                  <a:pt x="597872" y="662963"/>
                </a:lnTo>
                <a:lnTo>
                  <a:pt x="0" y="66296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7" name="Freeform 7"/>
          <p:cNvSpPr/>
          <p:nvPr/>
        </p:nvSpPr>
        <p:spPr>
          <a:xfrm rot="1622760">
            <a:off x="777304" y="4551530"/>
            <a:ext cx="604697" cy="670531"/>
          </a:xfrm>
          <a:custGeom>
            <a:avLst/>
            <a:gdLst/>
            <a:ahLst/>
            <a:cxnLst/>
            <a:rect l="l" t="t" r="r" b="b"/>
            <a:pathLst>
              <a:path w="604697" h="670531">
                <a:moveTo>
                  <a:pt x="0" y="0"/>
                </a:moveTo>
                <a:lnTo>
                  <a:pt x="604697" y="0"/>
                </a:lnTo>
                <a:lnTo>
                  <a:pt x="604697" y="670531"/>
                </a:lnTo>
                <a:lnTo>
                  <a:pt x="0" y="67053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8" name="TextBox 8"/>
          <p:cNvSpPr txBox="1"/>
          <p:nvPr/>
        </p:nvSpPr>
        <p:spPr>
          <a:xfrm>
            <a:off x="1269441" y="891747"/>
            <a:ext cx="12187931" cy="1038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800"/>
              </a:lnSpc>
            </a:pPr>
            <a:r>
              <a:rPr lang="en-US" sz="6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 importância da leitura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36679" y="6680046"/>
            <a:ext cx="16730885" cy="11283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8" lvl="1" algn="l">
              <a:lnSpc>
                <a:spcPts val="4479"/>
              </a:lnSpc>
            </a:pPr>
            <a:r>
              <a:rPr lang="pt-PT" sz="31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Melhor integração e participação social </a:t>
            </a:r>
            <a:r>
              <a:rPr lang="pt-PT" sz="2000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</a:t>
            </a:r>
            <a:r>
              <a:rPr lang="pt-PT" sz="2000" noProof="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Segers</a:t>
            </a:r>
            <a:r>
              <a:rPr lang="pt-PT" sz="2000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pt-PT" sz="2000" noProof="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et</a:t>
            </a:r>
            <a:r>
              <a:rPr lang="pt-PT" sz="2000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al., 2023)</a:t>
            </a:r>
            <a:r>
              <a:rPr lang="pt-PT" sz="31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melhor compreensão dos direitos e responsabilidades sociais </a:t>
            </a:r>
            <a:r>
              <a:rPr lang="pt-PT" sz="2000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(YMCA, 2022)</a:t>
            </a:r>
            <a:endParaRPr lang="pt-PT" sz="3199" noProof="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0" name="Freeform 10"/>
          <p:cNvSpPr/>
          <p:nvPr/>
        </p:nvSpPr>
        <p:spPr>
          <a:xfrm rot="1622760">
            <a:off x="686914" y="6505753"/>
            <a:ext cx="604697" cy="670531"/>
          </a:xfrm>
          <a:custGeom>
            <a:avLst/>
            <a:gdLst/>
            <a:ahLst/>
            <a:cxnLst/>
            <a:rect l="l" t="t" r="r" b="b"/>
            <a:pathLst>
              <a:path w="604697" h="670531">
                <a:moveTo>
                  <a:pt x="0" y="0"/>
                </a:moveTo>
                <a:lnTo>
                  <a:pt x="604697" y="0"/>
                </a:lnTo>
                <a:lnTo>
                  <a:pt x="604697" y="670531"/>
                </a:lnTo>
                <a:lnTo>
                  <a:pt x="0" y="67053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11" name="Freeform 11"/>
          <p:cNvSpPr/>
          <p:nvPr/>
        </p:nvSpPr>
        <p:spPr>
          <a:xfrm>
            <a:off x="16045818" y="362691"/>
            <a:ext cx="1765040" cy="1765040"/>
          </a:xfrm>
          <a:custGeom>
            <a:avLst/>
            <a:gdLst/>
            <a:ahLst/>
            <a:cxnLst/>
            <a:rect l="l" t="t" r="r" b="b"/>
            <a:pathLst>
              <a:path w="1765040" h="1765040">
                <a:moveTo>
                  <a:pt x="0" y="0"/>
                </a:moveTo>
                <a:lnTo>
                  <a:pt x="1765040" y="0"/>
                </a:lnTo>
                <a:lnTo>
                  <a:pt x="1765040" y="1765040"/>
                </a:lnTo>
                <a:lnTo>
                  <a:pt x="0" y="176504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pt-PT"/>
          </a:p>
        </p:txBody>
      </p:sp>
      <p:sp>
        <p:nvSpPr>
          <p:cNvPr id="12" name="Freeform 12"/>
          <p:cNvSpPr/>
          <p:nvPr/>
        </p:nvSpPr>
        <p:spPr>
          <a:xfrm>
            <a:off x="4550946" y="9460250"/>
            <a:ext cx="9186109" cy="826750"/>
          </a:xfrm>
          <a:custGeom>
            <a:avLst/>
            <a:gdLst/>
            <a:ahLst/>
            <a:cxnLst/>
            <a:rect l="l" t="t" r="r" b="b"/>
            <a:pathLst>
              <a:path w="9186109" h="826750">
                <a:moveTo>
                  <a:pt x="0" y="0"/>
                </a:moveTo>
                <a:lnTo>
                  <a:pt x="9186108" y="0"/>
                </a:lnTo>
                <a:lnTo>
                  <a:pt x="9186108" y="826750"/>
                </a:lnTo>
                <a:lnTo>
                  <a:pt x="0" y="82675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825414">
            <a:off x="1569923" y="-925637"/>
            <a:ext cx="4489950" cy="4767322"/>
          </a:xfrm>
          <a:custGeom>
            <a:avLst/>
            <a:gdLst/>
            <a:ahLst/>
            <a:cxnLst/>
            <a:rect l="l" t="t" r="r" b="b"/>
            <a:pathLst>
              <a:path w="4489950" h="4767322">
                <a:moveTo>
                  <a:pt x="0" y="0"/>
                </a:moveTo>
                <a:lnTo>
                  <a:pt x="4489951" y="0"/>
                </a:lnTo>
                <a:lnTo>
                  <a:pt x="4489951" y="4767321"/>
                </a:lnTo>
                <a:lnTo>
                  <a:pt x="0" y="47673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3" name="Freeform 3"/>
          <p:cNvSpPr/>
          <p:nvPr/>
        </p:nvSpPr>
        <p:spPr>
          <a:xfrm>
            <a:off x="15700116" y="231965"/>
            <a:ext cx="1853583" cy="2213234"/>
          </a:xfrm>
          <a:custGeom>
            <a:avLst/>
            <a:gdLst/>
            <a:ahLst/>
            <a:cxnLst/>
            <a:rect l="l" t="t" r="r" b="b"/>
            <a:pathLst>
              <a:path w="1853583" h="2213234">
                <a:moveTo>
                  <a:pt x="0" y="0"/>
                </a:moveTo>
                <a:lnTo>
                  <a:pt x="1853583" y="0"/>
                </a:lnTo>
                <a:lnTo>
                  <a:pt x="1853583" y="2213234"/>
                </a:lnTo>
                <a:lnTo>
                  <a:pt x="0" y="22132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4" name="Freeform 4"/>
          <p:cNvSpPr/>
          <p:nvPr/>
        </p:nvSpPr>
        <p:spPr>
          <a:xfrm>
            <a:off x="1028700" y="8559777"/>
            <a:ext cx="16230600" cy="5700998"/>
          </a:xfrm>
          <a:custGeom>
            <a:avLst/>
            <a:gdLst/>
            <a:ahLst/>
            <a:cxnLst/>
            <a:rect l="l" t="t" r="r" b="b"/>
            <a:pathLst>
              <a:path w="16230600" h="5700998">
                <a:moveTo>
                  <a:pt x="0" y="0"/>
                </a:moveTo>
                <a:lnTo>
                  <a:pt x="16230600" y="0"/>
                </a:lnTo>
                <a:lnTo>
                  <a:pt x="16230600" y="5700998"/>
                </a:lnTo>
                <a:lnTo>
                  <a:pt x="0" y="570099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5" name="TextBox 5"/>
          <p:cNvSpPr txBox="1"/>
          <p:nvPr/>
        </p:nvSpPr>
        <p:spPr>
          <a:xfrm>
            <a:off x="953869" y="4962525"/>
            <a:ext cx="11262606" cy="879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80670" lvl="1" algn="l">
              <a:lnSpc>
                <a:spcPts val="3639"/>
              </a:lnSpc>
            </a:pPr>
            <a:r>
              <a:rPr lang="pt-PT" sz="25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Empregos menos remunerados, maior risco de desemprego </a:t>
            </a:r>
            <a:r>
              <a:rPr lang="pt-PT" sz="2000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(Portela, 2015)</a:t>
            </a:r>
            <a:endParaRPr lang="pt-PT" sz="2599" noProof="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959178" y="3998624"/>
            <a:ext cx="10234054" cy="439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80670" lvl="1" algn="l">
              <a:lnSpc>
                <a:spcPts val="3639"/>
              </a:lnSpc>
            </a:pPr>
            <a:r>
              <a:rPr lang="pt-PT" sz="25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Maior risco de abandono escolar </a:t>
            </a:r>
            <a:r>
              <a:rPr lang="pt-PT" sz="2000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(OCDE, 2016)</a:t>
            </a:r>
            <a:endParaRPr lang="pt-PT" sz="2599" noProof="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" name="Freeform 7"/>
          <p:cNvSpPr/>
          <p:nvPr/>
        </p:nvSpPr>
        <p:spPr>
          <a:xfrm rot="1622760">
            <a:off x="653830" y="3686343"/>
            <a:ext cx="597872" cy="662963"/>
          </a:xfrm>
          <a:custGeom>
            <a:avLst/>
            <a:gdLst/>
            <a:ahLst/>
            <a:cxnLst/>
            <a:rect l="l" t="t" r="r" b="b"/>
            <a:pathLst>
              <a:path w="597872" h="662963">
                <a:moveTo>
                  <a:pt x="0" y="0"/>
                </a:moveTo>
                <a:lnTo>
                  <a:pt x="597872" y="0"/>
                </a:lnTo>
                <a:lnTo>
                  <a:pt x="597872" y="662963"/>
                </a:lnTo>
                <a:lnTo>
                  <a:pt x="0" y="66296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8" name="Freeform 8"/>
          <p:cNvSpPr/>
          <p:nvPr/>
        </p:nvSpPr>
        <p:spPr>
          <a:xfrm rot="1622760">
            <a:off x="645657" y="4682034"/>
            <a:ext cx="604697" cy="670531"/>
          </a:xfrm>
          <a:custGeom>
            <a:avLst/>
            <a:gdLst/>
            <a:ahLst/>
            <a:cxnLst/>
            <a:rect l="l" t="t" r="r" b="b"/>
            <a:pathLst>
              <a:path w="604697" h="670531">
                <a:moveTo>
                  <a:pt x="0" y="0"/>
                </a:moveTo>
                <a:lnTo>
                  <a:pt x="604697" y="0"/>
                </a:lnTo>
                <a:lnTo>
                  <a:pt x="604697" y="670531"/>
                </a:lnTo>
                <a:lnTo>
                  <a:pt x="0" y="67053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9" name="TextBox 9"/>
          <p:cNvSpPr txBox="1"/>
          <p:nvPr/>
        </p:nvSpPr>
        <p:spPr>
          <a:xfrm>
            <a:off x="952766" y="6174863"/>
            <a:ext cx="11266026" cy="915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80670" lvl="1" algn="l">
              <a:lnSpc>
                <a:spcPts val="3639"/>
              </a:lnSpc>
              <a:spcBef>
                <a:spcPct val="0"/>
              </a:spcBef>
            </a:pPr>
            <a:r>
              <a:rPr lang="pt-PT" sz="2599" u="none" strike="noStrike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Menos valor atribuído à Educação - efeito geracional </a:t>
            </a:r>
            <a:r>
              <a:rPr lang="pt-PT" sz="2000" u="none" strike="noStrike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(Amaral </a:t>
            </a:r>
            <a:r>
              <a:rPr lang="pt-PT" sz="2000" u="none" strike="noStrike" noProof="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et</a:t>
            </a:r>
            <a:r>
              <a:rPr lang="pt-PT" sz="2000" u="none" strike="noStrike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al., 2016)</a:t>
            </a:r>
            <a:r>
              <a:rPr lang="pt-PT" sz="2599" u="none" strike="noStrike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</p:txBody>
      </p:sp>
      <p:sp>
        <p:nvSpPr>
          <p:cNvPr id="10" name="Freeform 10"/>
          <p:cNvSpPr/>
          <p:nvPr/>
        </p:nvSpPr>
        <p:spPr>
          <a:xfrm rot="1622760">
            <a:off x="659942" y="6103010"/>
            <a:ext cx="604697" cy="670531"/>
          </a:xfrm>
          <a:custGeom>
            <a:avLst/>
            <a:gdLst/>
            <a:ahLst/>
            <a:cxnLst/>
            <a:rect l="l" t="t" r="r" b="b"/>
            <a:pathLst>
              <a:path w="604697" h="670531">
                <a:moveTo>
                  <a:pt x="0" y="0"/>
                </a:moveTo>
                <a:lnTo>
                  <a:pt x="604697" y="0"/>
                </a:lnTo>
                <a:lnTo>
                  <a:pt x="604697" y="670531"/>
                </a:lnTo>
                <a:lnTo>
                  <a:pt x="0" y="67053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11" name="TextBox 11"/>
          <p:cNvSpPr txBox="1"/>
          <p:nvPr/>
        </p:nvSpPr>
        <p:spPr>
          <a:xfrm>
            <a:off x="1136679" y="2637654"/>
            <a:ext cx="12187931" cy="6648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070"/>
              </a:lnSpc>
            </a:pPr>
            <a:r>
              <a:rPr lang="en-US" sz="39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Baixos níveis de literacia têm custos elevados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69441" y="837434"/>
            <a:ext cx="10039739" cy="1038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800"/>
              </a:lnSpc>
            </a:pPr>
            <a:r>
              <a:rPr lang="en-US" sz="6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 importância da leitura</a:t>
            </a:r>
          </a:p>
        </p:txBody>
      </p:sp>
      <p:sp>
        <p:nvSpPr>
          <p:cNvPr id="13" name="Freeform 13"/>
          <p:cNvSpPr/>
          <p:nvPr/>
        </p:nvSpPr>
        <p:spPr>
          <a:xfrm>
            <a:off x="4550946" y="9460250"/>
            <a:ext cx="9186109" cy="826750"/>
          </a:xfrm>
          <a:custGeom>
            <a:avLst/>
            <a:gdLst/>
            <a:ahLst/>
            <a:cxnLst/>
            <a:rect l="l" t="t" r="r" b="b"/>
            <a:pathLst>
              <a:path w="9186109" h="826750">
                <a:moveTo>
                  <a:pt x="0" y="0"/>
                </a:moveTo>
                <a:lnTo>
                  <a:pt x="9186108" y="0"/>
                </a:lnTo>
                <a:lnTo>
                  <a:pt x="9186108" y="826750"/>
                </a:lnTo>
                <a:lnTo>
                  <a:pt x="0" y="82675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14" name="TextBox 14"/>
          <p:cNvSpPr txBox="1"/>
          <p:nvPr/>
        </p:nvSpPr>
        <p:spPr>
          <a:xfrm>
            <a:off x="1076569" y="7639039"/>
            <a:ext cx="10811494" cy="879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80670" lvl="1" algn="l">
              <a:lnSpc>
                <a:spcPts val="3639"/>
              </a:lnSpc>
            </a:pPr>
            <a:r>
              <a:rPr lang="pt-PT" sz="25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Menor desenvolvimento social e económico </a:t>
            </a:r>
            <a:r>
              <a:rPr lang="pt-PT" sz="2000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</a:t>
            </a:r>
            <a:r>
              <a:rPr lang="pt-PT" sz="2000" noProof="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World</a:t>
            </a:r>
            <a:r>
              <a:rPr lang="pt-PT" sz="2000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pt-PT" sz="2000" noProof="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Literacy</a:t>
            </a:r>
            <a:r>
              <a:rPr lang="pt-PT" sz="2000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Foundation, 2024)</a:t>
            </a:r>
            <a:endParaRPr lang="pt-PT" sz="2599" noProof="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" name="Freeform 15"/>
          <p:cNvSpPr/>
          <p:nvPr/>
        </p:nvSpPr>
        <p:spPr>
          <a:xfrm rot="1622760">
            <a:off x="726352" y="7370448"/>
            <a:ext cx="604697" cy="670531"/>
          </a:xfrm>
          <a:custGeom>
            <a:avLst/>
            <a:gdLst/>
            <a:ahLst/>
            <a:cxnLst/>
            <a:rect l="l" t="t" r="r" b="b"/>
            <a:pathLst>
              <a:path w="604697" h="670531">
                <a:moveTo>
                  <a:pt x="0" y="0"/>
                </a:moveTo>
                <a:lnTo>
                  <a:pt x="604696" y="0"/>
                </a:lnTo>
                <a:lnTo>
                  <a:pt x="604696" y="670531"/>
                </a:lnTo>
                <a:lnTo>
                  <a:pt x="0" y="67053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16" name="Freeform 16"/>
          <p:cNvSpPr/>
          <p:nvPr/>
        </p:nvSpPr>
        <p:spPr>
          <a:xfrm>
            <a:off x="12529873" y="4065299"/>
            <a:ext cx="5023826" cy="3441321"/>
          </a:xfrm>
          <a:custGeom>
            <a:avLst/>
            <a:gdLst/>
            <a:ahLst/>
            <a:cxnLst/>
            <a:rect l="l" t="t" r="r" b="b"/>
            <a:pathLst>
              <a:path w="5023826" h="3441321">
                <a:moveTo>
                  <a:pt x="0" y="0"/>
                </a:moveTo>
                <a:lnTo>
                  <a:pt x="5023826" y="0"/>
                </a:lnTo>
                <a:lnTo>
                  <a:pt x="5023826" y="3441321"/>
                </a:lnTo>
                <a:lnTo>
                  <a:pt x="0" y="344132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988131" y="1953452"/>
            <a:ext cx="9022123" cy="5422872"/>
          </a:xfrm>
          <a:custGeom>
            <a:avLst/>
            <a:gdLst/>
            <a:ahLst/>
            <a:cxnLst/>
            <a:rect l="l" t="t" r="r" b="b"/>
            <a:pathLst>
              <a:path w="9022123" h="5422872">
                <a:moveTo>
                  <a:pt x="0" y="0"/>
                </a:moveTo>
                <a:lnTo>
                  <a:pt x="9022123" y="0"/>
                </a:lnTo>
                <a:lnTo>
                  <a:pt x="9022123" y="5422872"/>
                </a:lnTo>
                <a:lnTo>
                  <a:pt x="0" y="54228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3" name="Freeform 3"/>
          <p:cNvSpPr/>
          <p:nvPr/>
        </p:nvSpPr>
        <p:spPr>
          <a:xfrm>
            <a:off x="15700116" y="231965"/>
            <a:ext cx="1853583" cy="2213234"/>
          </a:xfrm>
          <a:custGeom>
            <a:avLst/>
            <a:gdLst/>
            <a:ahLst/>
            <a:cxnLst/>
            <a:rect l="l" t="t" r="r" b="b"/>
            <a:pathLst>
              <a:path w="1853583" h="2213234">
                <a:moveTo>
                  <a:pt x="0" y="0"/>
                </a:moveTo>
                <a:lnTo>
                  <a:pt x="1853583" y="0"/>
                </a:lnTo>
                <a:lnTo>
                  <a:pt x="1853583" y="2213234"/>
                </a:lnTo>
                <a:lnTo>
                  <a:pt x="0" y="221323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4" name="TextBox 4"/>
          <p:cNvSpPr txBox="1"/>
          <p:nvPr/>
        </p:nvSpPr>
        <p:spPr>
          <a:xfrm>
            <a:off x="1269441" y="651619"/>
            <a:ext cx="12187931" cy="1038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800"/>
              </a:lnSpc>
            </a:pPr>
            <a:r>
              <a:rPr lang="en-US" sz="6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 desafio</a:t>
            </a:r>
          </a:p>
        </p:txBody>
      </p:sp>
      <p:sp>
        <p:nvSpPr>
          <p:cNvPr id="5" name="Freeform 5"/>
          <p:cNvSpPr/>
          <p:nvPr/>
        </p:nvSpPr>
        <p:spPr>
          <a:xfrm rot="2825414">
            <a:off x="1714118" y="-1045079"/>
            <a:ext cx="4489950" cy="4767322"/>
          </a:xfrm>
          <a:custGeom>
            <a:avLst/>
            <a:gdLst/>
            <a:ahLst/>
            <a:cxnLst/>
            <a:rect l="l" t="t" r="r" b="b"/>
            <a:pathLst>
              <a:path w="4489950" h="4767322">
                <a:moveTo>
                  <a:pt x="0" y="0"/>
                </a:moveTo>
                <a:lnTo>
                  <a:pt x="4489951" y="0"/>
                </a:lnTo>
                <a:lnTo>
                  <a:pt x="4489951" y="4767322"/>
                </a:lnTo>
                <a:lnTo>
                  <a:pt x="0" y="476732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6" name="AutoShape 6"/>
          <p:cNvSpPr/>
          <p:nvPr/>
        </p:nvSpPr>
        <p:spPr>
          <a:xfrm>
            <a:off x="9009466" y="3031201"/>
            <a:ext cx="710386" cy="537733"/>
          </a:xfrm>
          <a:prstGeom prst="line">
            <a:avLst/>
          </a:prstGeom>
          <a:ln w="38100" cap="flat">
            <a:solidFill>
              <a:srgbClr val="C53F93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pt-PT"/>
          </a:p>
        </p:txBody>
      </p:sp>
      <p:sp>
        <p:nvSpPr>
          <p:cNvPr id="7" name="Freeform 7"/>
          <p:cNvSpPr/>
          <p:nvPr/>
        </p:nvSpPr>
        <p:spPr>
          <a:xfrm>
            <a:off x="1028700" y="8480896"/>
            <a:ext cx="16230600" cy="5700998"/>
          </a:xfrm>
          <a:custGeom>
            <a:avLst/>
            <a:gdLst/>
            <a:ahLst/>
            <a:cxnLst/>
            <a:rect l="l" t="t" r="r" b="b"/>
            <a:pathLst>
              <a:path w="16230600" h="5700998">
                <a:moveTo>
                  <a:pt x="0" y="0"/>
                </a:moveTo>
                <a:lnTo>
                  <a:pt x="16230600" y="0"/>
                </a:lnTo>
                <a:lnTo>
                  <a:pt x="16230600" y="5700998"/>
                </a:lnTo>
                <a:lnTo>
                  <a:pt x="0" y="570099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8" name="Freeform 8"/>
          <p:cNvSpPr/>
          <p:nvPr/>
        </p:nvSpPr>
        <p:spPr>
          <a:xfrm>
            <a:off x="5907485" y="7639937"/>
            <a:ext cx="1627547" cy="1059385"/>
          </a:xfrm>
          <a:custGeom>
            <a:avLst/>
            <a:gdLst/>
            <a:ahLst/>
            <a:cxnLst/>
            <a:rect l="l" t="t" r="r" b="b"/>
            <a:pathLst>
              <a:path w="1627547" h="1059385">
                <a:moveTo>
                  <a:pt x="0" y="0"/>
                </a:moveTo>
                <a:lnTo>
                  <a:pt x="1627547" y="0"/>
                </a:lnTo>
                <a:lnTo>
                  <a:pt x="1627547" y="1059385"/>
                </a:lnTo>
                <a:lnTo>
                  <a:pt x="0" y="10593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9" name="Freeform 9"/>
          <p:cNvSpPr/>
          <p:nvPr/>
        </p:nvSpPr>
        <p:spPr>
          <a:xfrm>
            <a:off x="7818053" y="7639937"/>
            <a:ext cx="1627547" cy="1059385"/>
          </a:xfrm>
          <a:custGeom>
            <a:avLst/>
            <a:gdLst/>
            <a:ahLst/>
            <a:cxnLst/>
            <a:rect l="l" t="t" r="r" b="b"/>
            <a:pathLst>
              <a:path w="1627547" h="1059385">
                <a:moveTo>
                  <a:pt x="0" y="0"/>
                </a:moveTo>
                <a:lnTo>
                  <a:pt x="1627546" y="0"/>
                </a:lnTo>
                <a:lnTo>
                  <a:pt x="1627546" y="1059385"/>
                </a:lnTo>
                <a:lnTo>
                  <a:pt x="0" y="105938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10" name="Freeform 10"/>
          <p:cNvSpPr/>
          <p:nvPr/>
        </p:nvSpPr>
        <p:spPr>
          <a:xfrm>
            <a:off x="11644646" y="7639937"/>
            <a:ext cx="1627547" cy="1059385"/>
          </a:xfrm>
          <a:custGeom>
            <a:avLst/>
            <a:gdLst/>
            <a:ahLst/>
            <a:cxnLst/>
            <a:rect l="l" t="t" r="r" b="b"/>
            <a:pathLst>
              <a:path w="1627547" h="1059385">
                <a:moveTo>
                  <a:pt x="0" y="0"/>
                </a:moveTo>
                <a:lnTo>
                  <a:pt x="1627546" y="0"/>
                </a:lnTo>
                <a:lnTo>
                  <a:pt x="1627546" y="1059385"/>
                </a:lnTo>
                <a:lnTo>
                  <a:pt x="0" y="105938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11" name="Freeform 11"/>
          <p:cNvSpPr/>
          <p:nvPr/>
        </p:nvSpPr>
        <p:spPr>
          <a:xfrm>
            <a:off x="9731349" y="7639937"/>
            <a:ext cx="1627547" cy="1059385"/>
          </a:xfrm>
          <a:custGeom>
            <a:avLst/>
            <a:gdLst/>
            <a:ahLst/>
            <a:cxnLst/>
            <a:rect l="l" t="t" r="r" b="b"/>
            <a:pathLst>
              <a:path w="1627547" h="1059385">
                <a:moveTo>
                  <a:pt x="0" y="0"/>
                </a:moveTo>
                <a:lnTo>
                  <a:pt x="1627547" y="0"/>
                </a:lnTo>
                <a:lnTo>
                  <a:pt x="1627547" y="1059385"/>
                </a:lnTo>
                <a:lnTo>
                  <a:pt x="0" y="105938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12" name="Freeform 12"/>
          <p:cNvSpPr/>
          <p:nvPr/>
        </p:nvSpPr>
        <p:spPr>
          <a:xfrm>
            <a:off x="4550946" y="9505635"/>
            <a:ext cx="9186109" cy="826750"/>
          </a:xfrm>
          <a:custGeom>
            <a:avLst/>
            <a:gdLst/>
            <a:ahLst/>
            <a:cxnLst/>
            <a:rect l="l" t="t" r="r" b="b"/>
            <a:pathLst>
              <a:path w="9186109" h="826750">
                <a:moveTo>
                  <a:pt x="0" y="0"/>
                </a:moveTo>
                <a:lnTo>
                  <a:pt x="9186108" y="0"/>
                </a:lnTo>
                <a:lnTo>
                  <a:pt x="9186108" y="826749"/>
                </a:lnTo>
                <a:lnTo>
                  <a:pt x="0" y="826749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825414">
            <a:off x="4406923" y="-1103859"/>
            <a:ext cx="4489950" cy="4767322"/>
          </a:xfrm>
          <a:custGeom>
            <a:avLst/>
            <a:gdLst/>
            <a:ahLst/>
            <a:cxnLst/>
            <a:rect l="l" t="t" r="r" b="b"/>
            <a:pathLst>
              <a:path w="4489950" h="4767322">
                <a:moveTo>
                  <a:pt x="0" y="0"/>
                </a:moveTo>
                <a:lnTo>
                  <a:pt x="4489950" y="0"/>
                </a:lnTo>
                <a:lnTo>
                  <a:pt x="4489950" y="4767322"/>
                </a:lnTo>
                <a:lnTo>
                  <a:pt x="0" y="47673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3" name="Freeform 3"/>
          <p:cNvSpPr/>
          <p:nvPr/>
        </p:nvSpPr>
        <p:spPr>
          <a:xfrm>
            <a:off x="1028700" y="8576705"/>
            <a:ext cx="16230600" cy="5700998"/>
          </a:xfrm>
          <a:custGeom>
            <a:avLst/>
            <a:gdLst/>
            <a:ahLst/>
            <a:cxnLst/>
            <a:rect l="l" t="t" r="r" b="b"/>
            <a:pathLst>
              <a:path w="16230600" h="5700998">
                <a:moveTo>
                  <a:pt x="0" y="0"/>
                </a:moveTo>
                <a:lnTo>
                  <a:pt x="16230600" y="0"/>
                </a:lnTo>
                <a:lnTo>
                  <a:pt x="16230600" y="5700998"/>
                </a:lnTo>
                <a:lnTo>
                  <a:pt x="0" y="57009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4" name="TextBox 4"/>
          <p:cNvSpPr txBox="1"/>
          <p:nvPr/>
        </p:nvSpPr>
        <p:spPr>
          <a:xfrm>
            <a:off x="2143510" y="5051813"/>
            <a:ext cx="16730885" cy="566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8" lvl="1" algn="l">
              <a:lnSpc>
                <a:spcPts val="4479"/>
              </a:lnSpc>
            </a:pPr>
            <a:r>
              <a:rPr lang="pt-PT" sz="31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ao conhecimento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143510" y="6027808"/>
            <a:ext cx="16730885" cy="566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8" lvl="1" algn="l">
              <a:lnSpc>
                <a:spcPts val="4479"/>
              </a:lnSpc>
            </a:pPr>
            <a:r>
              <a:rPr lang="pt-PT" sz="31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às capacidades cognitivas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143510" y="4075705"/>
            <a:ext cx="16730885" cy="566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8" lvl="1" algn="l">
              <a:lnSpc>
                <a:spcPts val="4479"/>
              </a:lnSpc>
            </a:pPr>
            <a:r>
              <a:rPr lang="pt-PT" sz="31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à linguagem</a:t>
            </a:r>
          </a:p>
        </p:txBody>
      </p:sp>
      <p:sp>
        <p:nvSpPr>
          <p:cNvPr id="7" name="Freeform 7"/>
          <p:cNvSpPr/>
          <p:nvPr/>
        </p:nvSpPr>
        <p:spPr>
          <a:xfrm>
            <a:off x="1591663" y="3792711"/>
            <a:ext cx="599472" cy="695590"/>
          </a:xfrm>
          <a:custGeom>
            <a:avLst/>
            <a:gdLst/>
            <a:ahLst/>
            <a:cxnLst/>
            <a:rect l="l" t="t" r="r" b="b"/>
            <a:pathLst>
              <a:path w="599472" h="695590">
                <a:moveTo>
                  <a:pt x="0" y="0"/>
                </a:moveTo>
                <a:lnTo>
                  <a:pt x="599472" y="0"/>
                </a:lnTo>
                <a:lnTo>
                  <a:pt x="599472" y="695590"/>
                </a:lnTo>
                <a:lnTo>
                  <a:pt x="0" y="69559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8" name="Freeform 8"/>
          <p:cNvSpPr/>
          <p:nvPr/>
        </p:nvSpPr>
        <p:spPr>
          <a:xfrm>
            <a:off x="1591663" y="4783576"/>
            <a:ext cx="599472" cy="695590"/>
          </a:xfrm>
          <a:custGeom>
            <a:avLst/>
            <a:gdLst/>
            <a:ahLst/>
            <a:cxnLst/>
            <a:rect l="l" t="t" r="r" b="b"/>
            <a:pathLst>
              <a:path w="599472" h="695590">
                <a:moveTo>
                  <a:pt x="0" y="0"/>
                </a:moveTo>
                <a:lnTo>
                  <a:pt x="599472" y="0"/>
                </a:lnTo>
                <a:lnTo>
                  <a:pt x="599472" y="695589"/>
                </a:lnTo>
                <a:lnTo>
                  <a:pt x="0" y="69558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9" name="Freeform 9"/>
          <p:cNvSpPr/>
          <p:nvPr/>
        </p:nvSpPr>
        <p:spPr>
          <a:xfrm>
            <a:off x="1591663" y="5820695"/>
            <a:ext cx="599472" cy="695590"/>
          </a:xfrm>
          <a:custGeom>
            <a:avLst/>
            <a:gdLst/>
            <a:ahLst/>
            <a:cxnLst/>
            <a:rect l="l" t="t" r="r" b="b"/>
            <a:pathLst>
              <a:path w="599472" h="695590">
                <a:moveTo>
                  <a:pt x="0" y="0"/>
                </a:moveTo>
                <a:lnTo>
                  <a:pt x="599472" y="0"/>
                </a:lnTo>
                <a:lnTo>
                  <a:pt x="599472" y="695589"/>
                </a:lnTo>
                <a:lnTo>
                  <a:pt x="0" y="69558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10" name="TextBox 10"/>
          <p:cNvSpPr txBox="1"/>
          <p:nvPr/>
        </p:nvSpPr>
        <p:spPr>
          <a:xfrm>
            <a:off x="2143510" y="7094873"/>
            <a:ext cx="16730885" cy="566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8" lvl="1" algn="l">
              <a:lnSpc>
                <a:spcPts val="4479"/>
              </a:lnSpc>
            </a:pPr>
            <a:r>
              <a:rPr lang="pt-PT" sz="31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à motivação</a:t>
            </a:r>
          </a:p>
        </p:txBody>
      </p:sp>
      <p:sp>
        <p:nvSpPr>
          <p:cNvPr id="11" name="Freeform 11"/>
          <p:cNvSpPr/>
          <p:nvPr/>
        </p:nvSpPr>
        <p:spPr>
          <a:xfrm>
            <a:off x="1591663" y="6887759"/>
            <a:ext cx="599472" cy="695590"/>
          </a:xfrm>
          <a:custGeom>
            <a:avLst/>
            <a:gdLst/>
            <a:ahLst/>
            <a:cxnLst/>
            <a:rect l="l" t="t" r="r" b="b"/>
            <a:pathLst>
              <a:path w="599472" h="695590">
                <a:moveTo>
                  <a:pt x="0" y="0"/>
                </a:moveTo>
                <a:lnTo>
                  <a:pt x="599472" y="0"/>
                </a:lnTo>
                <a:lnTo>
                  <a:pt x="599472" y="695590"/>
                </a:lnTo>
                <a:lnTo>
                  <a:pt x="0" y="69559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12" name="TextBox 12"/>
          <p:cNvSpPr txBox="1"/>
          <p:nvPr/>
        </p:nvSpPr>
        <p:spPr>
          <a:xfrm>
            <a:off x="2143510" y="8068432"/>
            <a:ext cx="16730885" cy="566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8" lvl="1" algn="l">
              <a:lnSpc>
                <a:spcPts val="4479"/>
              </a:lnSpc>
            </a:pPr>
            <a:r>
              <a:rPr lang="pt-PT" sz="31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ao contacto com o mundo letrado</a:t>
            </a:r>
          </a:p>
        </p:txBody>
      </p:sp>
      <p:sp>
        <p:nvSpPr>
          <p:cNvPr id="13" name="Freeform 13"/>
          <p:cNvSpPr/>
          <p:nvPr/>
        </p:nvSpPr>
        <p:spPr>
          <a:xfrm>
            <a:off x="1591663" y="7861318"/>
            <a:ext cx="599472" cy="695590"/>
          </a:xfrm>
          <a:custGeom>
            <a:avLst/>
            <a:gdLst/>
            <a:ahLst/>
            <a:cxnLst/>
            <a:rect l="l" t="t" r="r" b="b"/>
            <a:pathLst>
              <a:path w="599472" h="695590">
                <a:moveTo>
                  <a:pt x="0" y="0"/>
                </a:moveTo>
                <a:lnTo>
                  <a:pt x="599472" y="0"/>
                </a:lnTo>
                <a:lnTo>
                  <a:pt x="599472" y="695590"/>
                </a:lnTo>
                <a:lnTo>
                  <a:pt x="0" y="69559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14" name="Freeform 14"/>
          <p:cNvSpPr/>
          <p:nvPr/>
        </p:nvSpPr>
        <p:spPr>
          <a:xfrm>
            <a:off x="9449669" y="3792711"/>
            <a:ext cx="1991675" cy="4783994"/>
          </a:xfrm>
          <a:custGeom>
            <a:avLst/>
            <a:gdLst/>
            <a:ahLst/>
            <a:cxnLst/>
            <a:rect l="l" t="t" r="r" b="b"/>
            <a:pathLst>
              <a:path w="1991675" h="4783994">
                <a:moveTo>
                  <a:pt x="0" y="0"/>
                </a:moveTo>
                <a:lnTo>
                  <a:pt x="1991675" y="0"/>
                </a:lnTo>
                <a:lnTo>
                  <a:pt x="1991675" y="4783994"/>
                </a:lnTo>
                <a:lnTo>
                  <a:pt x="0" y="478399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69508"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15" name="Freeform 15"/>
          <p:cNvSpPr/>
          <p:nvPr/>
        </p:nvSpPr>
        <p:spPr>
          <a:xfrm>
            <a:off x="11952604" y="5143500"/>
            <a:ext cx="2248551" cy="2162697"/>
          </a:xfrm>
          <a:custGeom>
            <a:avLst/>
            <a:gdLst/>
            <a:ahLst/>
            <a:cxnLst/>
            <a:rect l="l" t="t" r="r" b="b"/>
            <a:pathLst>
              <a:path w="2248551" h="2162697">
                <a:moveTo>
                  <a:pt x="0" y="0"/>
                </a:moveTo>
                <a:lnTo>
                  <a:pt x="2248551" y="0"/>
                </a:lnTo>
                <a:lnTo>
                  <a:pt x="2248551" y="2162697"/>
                </a:lnTo>
                <a:lnTo>
                  <a:pt x="0" y="216269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16" name="TextBox 16"/>
          <p:cNvSpPr txBox="1"/>
          <p:nvPr/>
        </p:nvSpPr>
        <p:spPr>
          <a:xfrm>
            <a:off x="1269441" y="651619"/>
            <a:ext cx="12187931" cy="1038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800"/>
              </a:lnSpc>
            </a:pPr>
            <a:r>
              <a:rPr lang="en-US" sz="6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 papel da família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22326" y="3092941"/>
            <a:ext cx="16730885" cy="566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79"/>
              </a:lnSpc>
            </a:pPr>
            <a:r>
              <a:rPr lang="en-US" sz="31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O sucesso na aprendizagem da leitura está intrinsecamente ligado </a:t>
            </a:r>
          </a:p>
        </p:txBody>
      </p:sp>
      <p:sp>
        <p:nvSpPr>
          <p:cNvPr id="18" name="Freeform 18"/>
          <p:cNvSpPr/>
          <p:nvPr/>
        </p:nvSpPr>
        <p:spPr>
          <a:xfrm>
            <a:off x="4550946" y="9460250"/>
            <a:ext cx="9186109" cy="826750"/>
          </a:xfrm>
          <a:custGeom>
            <a:avLst/>
            <a:gdLst/>
            <a:ahLst/>
            <a:cxnLst/>
            <a:rect l="l" t="t" r="r" b="b"/>
            <a:pathLst>
              <a:path w="9186109" h="826750">
                <a:moveTo>
                  <a:pt x="0" y="0"/>
                </a:moveTo>
                <a:lnTo>
                  <a:pt x="9186108" y="0"/>
                </a:lnTo>
                <a:lnTo>
                  <a:pt x="9186108" y="826750"/>
                </a:lnTo>
                <a:lnTo>
                  <a:pt x="0" y="82675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825414">
            <a:off x="4441343" y="-1151020"/>
            <a:ext cx="4489950" cy="4767322"/>
          </a:xfrm>
          <a:custGeom>
            <a:avLst/>
            <a:gdLst/>
            <a:ahLst/>
            <a:cxnLst/>
            <a:rect l="l" t="t" r="r" b="b"/>
            <a:pathLst>
              <a:path w="4489950" h="4767322">
                <a:moveTo>
                  <a:pt x="0" y="0"/>
                </a:moveTo>
                <a:lnTo>
                  <a:pt x="4489951" y="0"/>
                </a:lnTo>
                <a:lnTo>
                  <a:pt x="4489951" y="4767322"/>
                </a:lnTo>
                <a:lnTo>
                  <a:pt x="0" y="47673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3" name="TextBox 3"/>
          <p:cNvSpPr txBox="1"/>
          <p:nvPr/>
        </p:nvSpPr>
        <p:spPr>
          <a:xfrm>
            <a:off x="1269441" y="651619"/>
            <a:ext cx="12187931" cy="1038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800"/>
              </a:lnSpc>
            </a:pPr>
            <a:r>
              <a:rPr lang="en-US" sz="6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 papel da família</a:t>
            </a:r>
          </a:p>
        </p:txBody>
      </p:sp>
      <p:sp>
        <p:nvSpPr>
          <p:cNvPr id="4" name="Freeform 4"/>
          <p:cNvSpPr/>
          <p:nvPr/>
        </p:nvSpPr>
        <p:spPr>
          <a:xfrm>
            <a:off x="1028700" y="8573010"/>
            <a:ext cx="16230600" cy="5700998"/>
          </a:xfrm>
          <a:custGeom>
            <a:avLst/>
            <a:gdLst/>
            <a:ahLst/>
            <a:cxnLst/>
            <a:rect l="l" t="t" r="r" b="b"/>
            <a:pathLst>
              <a:path w="16230600" h="5700998">
                <a:moveTo>
                  <a:pt x="0" y="0"/>
                </a:moveTo>
                <a:lnTo>
                  <a:pt x="16230600" y="0"/>
                </a:lnTo>
                <a:lnTo>
                  <a:pt x="16230600" y="5700999"/>
                </a:lnTo>
                <a:lnTo>
                  <a:pt x="0" y="570099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5" name="TextBox 5"/>
          <p:cNvSpPr txBox="1"/>
          <p:nvPr/>
        </p:nvSpPr>
        <p:spPr>
          <a:xfrm>
            <a:off x="1595215" y="4750443"/>
            <a:ext cx="15830483" cy="11283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8" lvl="1" algn="l">
              <a:lnSpc>
                <a:spcPts val="4479"/>
              </a:lnSpc>
            </a:pPr>
            <a:r>
              <a:rPr lang="pt-PT" sz="31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lançam as bases para uma utilização posterior - os livros e a leitura tornam-se parte da vida quotidiana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83581" y="3092941"/>
            <a:ext cx="16730885" cy="1081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79"/>
              </a:lnSpc>
            </a:pPr>
            <a:r>
              <a:rPr lang="en-US" sz="31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pt-PT" sz="31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 contacto precoce com os livros tem um efeito duradouro e profundo </a:t>
            </a:r>
            <a:r>
              <a:rPr lang="pt-PT" sz="2000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</a:t>
            </a:r>
            <a:r>
              <a:rPr lang="pt-PT" sz="2000" noProof="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Desmurget</a:t>
            </a:r>
            <a:r>
              <a:rPr lang="pt-PT" sz="2000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2023)</a:t>
            </a:r>
            <a:endParaRPr lang="en-US" sz="3199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136679" y="4605767"/>
            <a:ext cx="599472" cy="695590"/>
          </a:xfrm>
          <a:custGeom>
            <a:avLst/>
            <a:gdLst/>
            <a:ahLst/>
            <a:cxnLst/>
            <a:rect l="l" t="t" r="r" b="b"/>
            <a:pathLst>
              <a:path w="599472" h="695590">
                <a:moveTo>
                  <a:pt x="0" y="0"/>
                </a:moveTo>
                <a:lnTo>
                  <a:pt x="599471" y="0"/>
                </a:lnTo>
                <a:lnTo>
                  <a:pt x="599471" y="695590"/>
                </a:lnTo>
                <a:lnTo>
                  <a:pt x="0" y="69559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8" name="TextBox 8"/>
          <p:cNvSpPr txBox="1"/>
          <p:nvPr/>
        </p:nvSpPr>
        <p:spPr>
          <a:xfrm>
            <a:off x="1595215" y="6473065"/>
            <a:ext cx="14539810" cy="16903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8" lvl="1" algn="l">
              <a:lnSpc>
                <a:spcPts val="4479"/>
              </a:lnSpc>
            </a:pPr>
            <a:r>
              <a:rPr lang="pt-PT" sz="31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estimulam o desenvolvimento das habilidades que sustentam a aprendizagem formal: competências linguísticas, conhecimentos acerca do sistema de escrita e do mundo </a:t>
            </a:r>
          </a:p>
        </p:txBody>
      </p:sp>
      <p:sp>
        <p:nvSpPr>
          <p:cNvPr id="9" name="Freeform 9"/>
          <p:cNvSpPr/>
          <p:nvPr/>
        </p:nvSpPr>
        <p:spPr>
          <a:xfrm>
            <a:off x="1028700" y="6210995"/>
            <a:ext cx="599472" cy="695590"/>
          </a:xfrm>
          <a:custGeom>
            <a:avLst/>
            <a:gdLst/>
            <a:ahLst/>
            <a:cxnLst/>
            <a:rect l="l" t="t" r="r" b="b"/>
            <a:pathLst>
              <a:path w="599472" h="695590">
                <a:moveTo>
                  <a:pt x="0" y="0"/>
                </a:moveTo>
                <a:lnTo>
                  <a:pt x="599472" y="0"/>
                </a:lnTo>
                <a:lnTo>
                  <a:pt x="599472" y="695590"/>
                </a:lnTo>
                <a:lnTo>
                  <a:pt x="0" y="69559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10" name="Freeform 10"/>
          <p:cNvSpPr/>
          <p:nvPr/>
        </p:nvSpPr>
        <p:spPr>
          <a:xfrm>
            <a:off x="15010749" y="606394"/>
            <a:ext cx="2248551" cy="2162697"/>
          </a:xfrm>
          <a:custGeom>
            <a:avLst/>
            <a:gdLst/>
            <a:ahLst/>
            <a:cxnLst/>
            <a:rect l="l" t="t" r="r" b="b"/>
            <a:pathLst>
              <a:path w="2248551" h="2162697">
                <a:moveTo>
                  <a:pt x="0" y="0"/>
                </a:moveTo>
                <a:lnTo>
                  <a:pt x="2248551" y="0"/>
                </a:lnTo>
                <a:lnTo>
                  <a:pt x="2248551" y="2162697"/>
                </a:lnTo>
                <a:lnTo>
                  <a:pt x="0" y="216269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11" name="Freeform 11"/>
          <p:cNvSpPr/>
          <p:nvPr/>
        </p:nvSpPr>
        <p:spPr>
          <a:xfrm>
            <a:off x="4755969" y="9460250"/>
            <a:ext cx="9186109" cy="826750"/>
          </a:xfrm>
          <a:custGeom>
            <a:avLst/>
            <a:gdLst/>
            <a:ahLst/>
            <a:cxnLst/>
            <a:rect l="l" t="t" r="r" b="b"/>
            <a:pathLst>
              <a:path w="9186109" h="826750">
                <a:moveTo>
                  <a:pt x="0" y="0"/>
                </a:moveTo>
                <a:lnTo>
                  <a:pt x="9186109" y="0"/>
                </a:lnTo>
                <a:lnTo>
                  <a:pt x="9186109" y="826750"/>
                </a:lnTo>
                <a:lnTo>
                  <a:pt x="0" y="82675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825414">
            <a:off x="4452307" y="-1151020"/>
            <a:ext cx="4489950" cy="4767322"/>
          </a:xfrm>
          <a:custGeom>
            <a:avLst/>
            <a:gdLst/>
            <a:ahLst/>
            <a:cxnLst/>
            <a:rect l="l" t="t" r="r" b="b"/>
            <a:pathLst>
              <a:path w="4489950" h="4767322">
                <a:moveTo>
                  <a:pt x="0" y="0"/>
                </a:moveTo>
                <a:lnTo>
                  <a:pt x="4489950" y="0"/>
                </a:lnTo>
                <a:lnTo>
                  <a:pt x="4489950" y="4767322"/>
                </a:lnTo>
                <a:lnTo>
                  <a:pt x="0" y="47673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3" name="TextBox 3"/>
          <p:cNvSpPr txBox="1"/>
          <p:nvPr/>
        </p:nvSpPr>
        <p:spPr>
          <a:xfrm>
            <a:off x="1269441" y="651619"/>
            <a:ext cx="12187931" cy="1038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800"/>
              </a:lnSpc>
            </a:pPr>
            <a:r>
              <a:rPr lang="en-US" sz="6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 papel da família</a:t>
            </a:r>
          </a:p>
        </p:txBody>
      </p:sp>
      <p:sp>
        <p:nvSpPr>
          <p:cNvPr id="4" name="Freeform 4"/>
          <p:cNvSpPr/>
          <p:nvPr/>
        </p:nvSpPr>
        <p:spPr>
          <a:xfrm>
            <a:off x="1028700" y="8550409"/>
            <a:ext cx="16230600" cy="5700998"/>
          </a:xfrm>
          <a:custGeom>
            <a:avLst/>
            <a:gdLst/>
            <a:ahLst/>
            <a:cxnLst/>
            <a:rect l="l" t="t" r="r" b="b"/>
            <a:pathLst>
              <a:path w="16230600" h="5700998">
                <a:moveTo>
                  <a:pt x="0" y="0"/>
                </a:moveTo>
                <a:lnTo>
                  <a:pt x="16230600" y="0"/>
                </a:lnTo>
                <a:lnTo>
                  <a:pt x="16230600" y="5700999"/>
                </a:lnTo>
                <a:lnTo>
                  <a:pt x="0" y="570099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5" name="TextBox 5"/>
          <p:cNvSpPr txBox="1"/>
          <p:nvPr/>
        </p:nvSpPr>
        <p:spPr>
          <a:xfrm>
            <a:off x="1478684" y="3533045"/>
            <a:ext cx="16730885" cy="11283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8" lvl="1" algn="l">
              <a:lnSpc>
                <a:spcPts val="4479"/>
              </a:lnSpc>
            </a:pPr>
            <a:r>
              <a:rPr lang="pt-PT" sz="31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85-95% das crianças adoram a leitura partilhada com os pais porque são momentos especiais de prazer mútuo, cumplicidade e apego emocional</a:t>
            </a:r>
          </a:p>
        </p:txBody>
      </p:sp>
      <p:sp>
        <p:nvSpPr>
          <p:cNvPr id="6" name="Freeform 6"/>
          <p:cNvSpPr/>
          <p:nvPr/>
        </p:nvSpPr>
        <p:spPr>
          <a:xfrm>
            <a:off x="1008604" y="3270975"/>
            <a:ext cx="599472" cy="695590"/>
          </a:xfrm>
          <a:custGeom>
            <a:avLst/>
            <a:gdLst/>
            <a:ahLst/>
            <a:cxnLst/>
            <a:rect l="l" t="t" r="r" b="b"/>
            <a:pathLst>
              <a:path w="599472" h="695590">
                <a:moveTo>
                  <a:pt x="0" y="0"/>
                </a:moveTo>
                <a:lnTo>
                  <a:pt x="599472" y="0"/>
                </a:lnTo>
                <a:lnTo>
                  <a:pt x="599472" y="695590"/>
                </a:lnTo>
                <a:lnTo>
                  <a:pt x="0" y="69559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7" name="TextBox 7"/>
          <p:cNvSpPr txBox="1"/>
          <p:nvPr/>
        </p:nvSpPr>
        <p:spPr>
          <a:xfrm>
            <a:off x="1478684" y="5278889"/>
            <a:ext cx="16730885" cy="11247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8" lvl="1" algn="l">
              <a:lnSpc>
                <a:spcPts val="4479"/>
              </a:lnSpc>
            </a:pPr>
            <a:r>
              <a:rPr lang="pt-PT" sz="3199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Os pais reconhecem os benefícios para o desenvolvimento da linguagem e da imaginação e para a melhoria dos resultados escolares </a:t>
            </a:r>
            <a:r>
              <a:rPr lang="pt-PT" sz="2000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</a:t>
            </a:r>
            <a:r>
              <a:rPr lang="pt-PT" sz="2000" noProof="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Desmurget</a:t>
            </a:r>
            <a:r>
              <a:rPr lang="pt-PT" sz="2000" noProof="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2023; KPMG, 2019)</a:t>
            </a:r>
            <a:endParaRPr lang="pt-PT" sz="3199" noProof="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008604" y="5022782"/>
            <a:ext cx="599472" cy="695590"/>
          </a:xfrm>
          <a:custGeom>
            <a:avLst/>
            <a:gdLst/>
            <a:ahLst/>
            <a:cxnLst/>
            <a:rect l="l" t="t" r="r" b="b"/>
            <a:pathLst>
              <a:path w="599472" h="695590">
                <a:moveTo>
                  <a:pt x="0" y="0"/>
                </a:moveTo>
                <a:lnTo>
                  <a:pt x="599472" y="0"/>
                </a:lnTo>
                <a:lnTo>
                  <a:pt x="599472" y="695589"/>
                </a:lnTo>
                <a:lnTo>
                  <a:pt x="0" y="69558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9" name="Freeform 9"/>
          <p:cNvSpPr/>
          <p:nvPr/>
        </p:nvSpPr>
        <p:spPr>
          <a:xfrm>
            <a:off x="15010749" y="608490"/>
            <a:ext cx="2248551" cy="2162697"/>
          </a:xfrm>
          <a:custGeom>
            <a:avLst/>
            <a:gdLst/>
            <a:ahLst/>
            <a:cxnLst/>
            <a:rect l="l" t="t" r="r" b="b"/>
            <a:pathLst>
              <a:path w="2248551" h="2162697">
                <a:moveTo>
                  <a:pt x="0" y="0"/>
                </a:moveTo>
                <a:lnTo>
                  <a:pt x="2248551" y="0"/>
                </a:lnTo>
                <a:lnTo>
                  <a:pt x="2248551" y="2162697"/>
                </a:lnTo>
                <a:lnTo>
                  <a:pt x="0" y="216269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  <p:sp>
        <p:nvSpPr>
          <p:cNvPr id="10" name="Freeform 10"/>
          <p:cNvSpPr/>
          <p:nvPr/>
        </p:nvSpPr>
        <p:spPr>
          <a:xfrm>
            <a:off x="4550946" y="9460250"/>
            <a:ext cx="9186109" cy="826750"/>
          </a:xfrm>
          <a:custGeom>
            <a:avLst/>
            <a:gdLst/>
            <a:ahLst/>
            <a:cxnLst/>
            <a:rect l="l" t="t" r="r" b="b"/>
            <a:pathLst>
              <a:path w="9186109" h="826750">
                <a:moveTo>
                  <a:pt x="0" y="0"/>
                </a:moveTo>
                <a:lnTo>
                  <a:pt x="9186108" y="0"/>
                </a:lnTo>
                <a:lnTo>
                  <a:pt x="9186108" y="826750"/>
                </a:lnTo>
                <a:lnTo>
                  <a:pt x="0" y="82675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PT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</TotalTime>
  <Words>1047</Words>
  <Application>Microsoft Office PowerPoint</Application>
  <PresentationFormat>Personalizados</PresentationFormat>
  <Paragraphs>112</Paragraphs>
  <Slides>24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24</vt:i4>
      </vt:variant>
    </vt:vector>
  </HeadingPairs>
  <TitlesOfParts>
    <vt:vector size="33" baseType="lpstr">
      <vt:lpstr>Poppins Italics</vt:lpstr>
      <vt:lpstr>Poppins</vt:lpstr>
      <vt:lpstr>Poppins Semi-Bold</vt:lpstr>
      <vt:lpstr>Poppins Bold</vt:lpstr>
      <vt:lpstr>Open Sans</vt:lpstr>
      <vt:lpstr>Calibri</vt:lpstr>
      <vt:lpstr>Open Sans Bold</vt:lpstr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LER fora da escola 2025 - 2026</dc:title>
  <cp:lastModifiedBy>Luisa Dinis (DGE-RBE)</cp:lastModifiedBy>
  <cp:revision>4</cp:revision>
  <dcterms:created xsi:type="dcterms:W3CDTF">2006-08-16T00:00:00Z</dcterms:created>
  <dcterms:modified xsi:type="dcterms:W3CDTF">2025-09-10T11:14:59Z</dcterms:modified>
  <dc:identifier>DAGuEGm3Ffk</dc:identifier>
</cp:coreProperties>
</file>